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3" r:id="rId1"/>
    <p:sldMasterId id="2147483685" r:id="rId2"/>
  </p:sldMasterIdLst>
  <p:notesMasterIdLst>
    <p:notesMasterId r:id="rId22"/>
  </p:notesMasterIdLst>
  <p:handoutMasterIdLst>
    <p:handoutMasterId r:id="rId23"/>
  </p:handoutMasterIdLst>
  <p:sldIdLst>
    <p:sldId id="275"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3" d="100"/>
          <a:sy n="73" d="100"/>
        </p:scale>
        <p:origin x="-2004"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21609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xmlns="" val="758221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10</a:t>
            </a:r>
          </a:p>
        </p:txBody>
      </p:sp>
      <p:sp>
        <p:nvSpPr>
          <p:cNvPr id="235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35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3558" name="Rectangle 6"/>
          <p:cNvSpPr>
            <a:spLocks noGrp="1" noRot="1" noChangeAspect="1" noChangeArrowheads="1" noTextEdit="1"/>
          </p:cNvSpPr>
          <p:nvPr>
            <p:ph type="sldImg"/>
          </p:nvPr>
        </p:nvSpPr>
        <p:spPr>
          <a:xfrm>
            <a:off x="1150938" y="692150"/>
            <a:ext cx="4556125" cy="3416300"/>
          </a:xfrm>
          <a:ln cap="flat"/>
        </p:spPr>
      </p:sp>
      <p:sp>
        <p:nvSpPr>
          <p:cNvPr id="23559" name="Rectangle 7"/>
          <p:cNvSpPr>
            <a:spLocks noGrp="1" noChangeArrowheads="1"/>
          </p:cNvSpPr>
          <p:nvPr>
            <p:ph type="body" idx="1"/>
          </p:nvPr>
        </p:nvSpPr>
        <p:spPr>
          <a:noFill/>
          <a:ln/>
        </p:spPr>
        <p:txBody>
          <a:bodyPr/>
          <a:lstStyle/>
          <a:p>
            <a:r>
              <a:rPr lang="en-US" sz="2000" dirty="0"/>
              <a:t>References:  UR 55-1, UR 385-55, USAREUR Pam 385-15, V Corps Safety Program SOP.</a:t>
            </a:r>
          </a:p>
          <a:p>
            <a:r>
              <a:rPr lang="en-US" sz="2000" dirty="0"/>
              <a:t>All tracked vehicles will have functional RAWLs installed in case one must fall out of the convoy due to mechanical difficulties.</a:t>
            </a:r>
          </a:p>
          <a:p>
            <a:r>
              <a:rPr lang="en-US" sz="2000" dirty="0"/>
              <a:t>Conducting a convoy to standard eliminates a great deal of the risk involved.  If you look at the three primary causes of accidents in convoys all could have been eliminated by conducting the convoy to standard.</a:t>
            </a:r>
          </a:p>
          <a:p>
            <a:endParaRPr lang="en-US" sz="20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11</a:t>
            </a:r>
          </a:p>
        </p:txBody>
      </p:sp>
      <p:sp>
        <p:nvSpPr>
          <p:cNvPr id="256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56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5606" name="Rectangle 6"/>
          <p:cNvSpPr>
            <a:spLocks noGrp="1" noRot="1" noChangeAspect="1" noChangeArrowheads="1" noTextEdit="1"/>
          </p:cNvSpPr>
          <p:nvPr>
            <p:ph type="sldImg"/>
          </p:nvPr>
        </p:nvSpPr>
        <p:spPr>
          <a:xfrm>
            <a:off x="1150938" y="692150"/>
            <a:ext cx="4556125" cy="3416300"/>
          </a:xfrm>
          <a:ln cap="flat"/>
        </p:spPr>
      </p:sp>
      <p:sp>
        <p:nvSpPr>
          <p:cNvPr id="25607" name="Rectangle 7"/>
          <p:cNvSpPr>
            <a:spLocks noGrp="1" noChangeArrowheads="1"/>
          </p:cNvSpPr>
          <p:nvPr>
            <p:ph type="body" idx="1"/>
          </p:nvPr>
        </p:nvSpPr>
        <p:spPr>
          <a:noFill/>
          <a:ln/>
        </p:spPr>
        <p:txBody>
          <a:bodyPr/>
          <a:lstStyle/>
          <a:p>
            <a:r>
              <a:rPr lang="en-US" sz="2000"/>
              <a:t>The lead escort vehicle is an important element of any convoy.  This slide represents the role of this vehicle.</a:t>
            </a:r>
          </a:p>
          <a:p>
            <a:r>
              <a:rPr lang="en-US" sz="2000"/>
              <a:t>The lead escort vehicle will travel at a designated speed to accommodate the slowest vehicle restriction in the convoy.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12</a:t>
            </a:r>
          </a:p>
        </p:txBody>
      </p:sp>
      <p:sp>
        <p:nvSpPr>
          <p:cNvPr id="276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76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7654" name="Rectangle 6"/>
          <p:cNvSpPr>
            <a:spLocks noGrp="1" noRot="1" noChangeAspect="1" noChangeArrowheads="1" noTextEdit="1"/>
          </p:cNvSpPr>
          <p:nvPr>
            <p:ph type="sldImg"/>
          </p:nvPr>
        </p:nvSpPr>
        <p:spPr>
          <a:xfrm>
            <a:off x="1150938" y="692150"/>
            <a:ext cx="4556125" cy="3416300"/>
          </a:xfrm>
          <a:ln cap="flat"/>
        </p:spPr>
      </p:sp>
      <p:sp>
        <p:nvSpPr>
          <p:cNvPr id="27655" name="Rectangle 7"/>
          <p:cNvSpPr>
            <a:spLocks noGrp="1" noChangeArrowheads="1"/>
          </p:cNvSpPr>
          <p:nvPr>
            <p:ph type="body" idx="1"/>
          </p:nvPr>
        </p:nvSpPr>
        <p:spPr>
          <a:noFill/>
          <a:ln/>
        </p:spPr>
        <p:txBody>
          <a:bodyPr/>
          <a:lstStyle/>
          <a:p>
            <a:r>
              <a:rPr lang="en-US" sz="2000"/>
              <a:t>These types of vehicles cannot be used as TEVs:  POL, Hazardous Cargo, Ammunition, Troop carrying, Wreckers.</a:t>
            </a:r>
          </a:p>
          <a:p>
            <a:r>
              <a:rPr lang="en-US" sz="2000"/>
              <a:t>TEV should not be track vehicles due to the braking power of the track vehicle.  The track vehicle takes less distance to stop in than a wheeled vehicle causing the wheeled vehicle to stop abruptly if at all.</a:t>
            </a:r>
          </a:p>
          <a:p>
            <a:endParaRPr lang="en-US" sz="2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13</a:t>
            </a:r>
          </a:p>
        </p:txBody>
      </p:sp>
      <p:sp>
        <p:nvSpPr>
          <p:cNvPr id="297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97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9702" name="Rectangle 6"/>
          <p:cNvSpPr>
            <a:spLocks noGrp="1" noRot="1" noChangeAspect="1" noChangeArrowheads="1" noTextEdit="1"/>
          </p:cNvSpPr>
          <p:nvPr>
            <p:ph type="sldImg"/>
          </p:nvPr>
        </p:nvSpPr>
        <p:spPr>
          <a:xfrm>
            <a:off x="1150938" y="692150"/>
            <a:ext cx="4556125" cy="3416300"/>
          </a:xfrm>
          <a:ln cap="flat"/>
        </p:spPr>
      </p:sp>
      <p:sp>
        <p:nvSpPr>
          <p:cNvPr id="29703" name="Rectangle 7"/>
          <p:cNvSpPr>
            <a:spLocks noGrp="1" noChangeArrowheads="1"/>
          </p:cNvSpPr>
          <p:nvPr>
            <p:ph type="body" idx="1"/>
          </p:nvPr>
        </p:nvSpPr>
        <p:spPr>
          <a:xfrm>
            <a:off x="609600" y="4343400"/>
            <a:ext cx="5715000" cy="4114800"/>
          </a:xfrm>
          <a:ln/>
        </p:spPr>
        <p:txBody>
          <a:bodyPr/>
          <a:lstStyle/>
          <a:p>
            <a:endParaRPr lang="en-US" sz="2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14</a:t>
            </a:r>
          </a:p>
        </p:txBody>
      </p:sp>
      <p:sp>
        <p:nvSpPr>
          <p:cNvPr id="317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17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1750" name="Rectangle 6"/>
          <p:cNvSpPr>
            <a:spLocks noGrp="1" noRot="1" noChangeAspect="1" noChangeArrowheads="1" noTextEdit="1"/>
          </p:cNvSpPr>
          <p:nvPr>
            <p:ph type="sldImg"/>
          </p:nvPr>
        </p:nvSpPr>
        <p:spPr>
          <a:xfrm>
            <a:off x="1150938" y="692150"/>
            <a:ext cx="4556125" cy="3416300"/>
          </a:xfrm>
          <a:ln cap="flat"/>
        </p:spPr>
      </p:sp>
      <p:sp>
        <p:nvSpPr>
          <p:cNvPr id="31751" name="Rectangle 7"/>
          <p:cNvSpPr>
            <a:spLocks noGrp="1" noChangeArrowheads="1"/>
          </p:cNvSpPr>
          <p:nvPr>
            <p:ph type="body" idx="1"/>
          </p:nvPr>
        </p:nvSpPr>
        <p:spPr>
          <a:noFill/>
          <a:ln/>
        </p:spPr>
        <p:txBody>
          <a:bodyPr/>
          <a:lstStyle/>
          <a:p>
            <a:r>
              <a:rPr lang="en-US" sz="2000"/>
              <a:t>Kevlar helmets will be worn with the chinstrap properly secured.</a:t>
            </a:r>
          </a:p>
          <a:p>
            <a:r>
              <a:rPr lang="en-US" sz="2000"/>
              <a:t>Combat vehicle crewmembers will wear the combat vehicle crewman helmet and be connected to the vehicle’s intercom system at all times during the operation of combat vehicles.  Combat vehicle passengers will wear the Kevlar helmet at all times during the operation of combat vehicles.</a:t>
            </a:r>
          </a:p>
          <a:p>
            <a:endParaRPr lang="en-US" sz="2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15</a:t>
            </a:r>
          </a:p>
        </p:txBody>
      </p:sp>
      <p:sp>
        <p:nvSpPr>
          <p:cNvPr id="337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noFill/>
          <a:ln/>
        </p:spPr>
        <p:txBody>
          <a:bodyPr/>
          <a:lstStyle/>
          <a:p>
            <a:r>
              <a:rPr lang="en-US" sz="2000"/>
              <a:t>A route recon is well worth the time it takes to conduct.</a:t>
            </a:r>
          </a:p>
          <a:p>
            <a:r>
              <a:rPr lang="en-US" sz="2000"/>
              <a:t>Strip maps keep drivers informed and prepared.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16</a:t>
            </a:r>
          </a:p>
        </p:txBody>
      </p:sp>
      <p:sp>
        <p:nvSpPr>
          <p:cNvPr id="358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58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5846" name="Rectangle 6"/>
          <p:cNvSpPr>
            <a:spLocks noGrp="1" noRot="1" noChangeAspect="1" noChangeArrowheads="1" noTextEdit="1"/>
          </p:cNvSpPr>
          <p:nvPr>
            <p:ph type="sldImg"/>
          </p:nvPr>
        </p:nvSpPr>
        <p:spPr>
          <a:xfrm>
            <a:off x="1150938" y="692150"/>
            <a:ext cx="4556125" cy="3416300"/>
          </a:xfrm>
          <a:ln cap="flat"/>
        </p:spPr>
      </p:sp>
      <p:sp>
        <p:nvSpPr>
          <p:cNvPr id="35847" name="Rectangle 7"/>
          <p:cNvSpPr>
            <a:spLocks noGrp="1" noChangeArrowheads="1"/>
          </p:cNvSpPr>
          <p:nvPr>
            <p:ph type="body" idx="1"/>
          </p:nvPr>
        </p:nvSpPr>
        <p:spPr>
          <a:noFill/>
          <a:ln/>
        </p:spPr>
        <p:txBody>
          <a:bodyPr/>
          <a:lstStyle/>
          <a:p>
            <a:r>
              <a:rPr lang="en-US" sz="2000"/>
              <a:t>Catch up speeds can cause problems and add additional risks if the soldiers do not know what they are and are not motivated to follow them.</a:t>
            </a:r>
          </a:p>
          <a:p>
            <a:endParaRPr lang="en-US" sz="2000"/>
          </a:p>
          <a:p>
            <a:r>
              <a:rPr lang="en-US" sz="2000"/>
              <a:t>Trailers can cause serious problems.  Pre-operational checks can identify most of the problems.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17</a:t>
            </a:r>
          </a:p>
        </p:txBody>
      </p:sp>
      <p:sp>
        <p:nvSpPr>
          <p:cNvPr id="378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78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7894" name="Rectangle 6"/>
          <p:cNvSpPr>
            <a:spLocks noGrp="1" noRot="1" noChangeAspect="1" noChangeArrowheads="1" noTextEdit="1"/>
          </p:cNvSpPr>
          <p:nvPr>
            <p:ph type="sldImg"/>
          </p:nvPr>
        </p:nvSpPr>
        <p:spPr>
          <a:xfrm>
            <a:off x="1150938" y="692150"/>
            <a:ext cx="4556125" cy="3416300"/>
          </a:xfrm>
          <a:ln cap="flat"/>
        </p:spPr>
      </p:sp>
      <p:sp>
        <p:nvSpPr>
          <p:cNvPr id="37895" name="Rectangle 7"/>
          <p:cNvSpPr>
            <a:spLocks noGrp="1" noChangeArrowheads="1"/>
          </p:cNvSpPr>
          <p:nvPr>
            <p:ph type="body" idx="1"/>
          </p:nvPr>
        </p:nvSpPr>
        <p:spPr>
          <a:noFill/>
          <a:ln/>
        </p:spPr>
        <p:txBody>
          <a:bodyPr/>
          <a:lstStyle/>
          <a:p>
            <a:r>
              <a:rPr lang="en-US" sz="2000"/>
              <a:t>Use proper intervals allows civilian traffic to move around the convoy and provide the Army driver with adequate stopping distance for our vehicles.</a:t>
            </a:r>
          </a:p>
          <a:p>
            <a:endParaRPr lang="en-US" sz="2000"/>
          </a:p>
          <a:p>
            <a:r>
              <a:rPr lang="en-US" sz="2000"/>
              <a:t>Rest stops are essential to keeping drivers alert.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18</a:t>
            </a:r>
          </a:p>
        </p:txBody>
      </p:sp>
      <p:sp>
        <p:nvSpPr>
          <p:cNvPr id="399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99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9942" name="Rectangle 6"/>
          <p:cNvSpPr>
            <a:spLocks noGrp="1" noRot="1" noChangeAspect="1" noChangeArrowheads="1" noTextEdit="1"/>
          </p:cNvSpPr>
          <p:nvPr>
            <p:ph type="sldImg"/>
          </p:nvPr>
        </p:nvSpPr>
        <p:spPr>
          <a:xfrm>
            <a:off x="1150938" y="692150"/>
            <a:ext cx="4556125" cy="3416300"/>
          </a:xfrm>
          <a:ln cap="flat"/>
        </p:spPr>
      </p:sp>
      <p:sp>
        <p:nvSpPr>
          <p:cNvPr id="39943" name="Rectangle 7"/>
          <p:cNvSpPr>
            <a:spLocks noGrp="1" noChangeArrowheads="1"/>
          </p:cNvSpPr>
          <p:nvPr>
            <p:ph type="body" idx="1"/>
          </p:nvPr>
        </p:nvSpPr>
        <p:spPr>
          <a:noFill/>
          <a:ln/>
        </p:spPr>
        <p:txBody>
          <a:bodyPr/>
          <a:lstStyle/>
          <a:p>
            <a:r>
              <a:rPr lang="en-US" sz="2000"/>
              <a:t>A convoy  is not over until all is accounted for and lessons learned are passed on to units that will convoy after you.</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19</a:t>
            </a:r>
          </a:p>
        </p:txBody>
      </p:sp>
      <p:sp>
        <p:nvSpPr>
          <p:cNvPr id="41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41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41990" name="Rectangle 6"/>
          <p:cNvSpPr>
            <a:spLocks noGrp="1" noRot="1" noChangeAspect="1" noChangeArrowheads="1" noTextEdit="1"/>
          </p:cNvSpPr>
          <p:nvPr>
            <p:ph type="sldImg"/>
          </p:nvPr>
        </p:nvSpPr>
        <p:spPr>
          <a:xfrm>
            <a:off x="1150938" y="692150"/>
            <a:ext cx="4556125" cy="3416300"/>
          </a:xfrm>
          <a:ln cap="flat"/>
        </p:spPr>
      </p:sp>
      <p:sp>
        <p:nvSpPr>
          <p:cNvPr id="41991" name="Rectangle 7"/>
          <p:cNvSpPr>
            <a:spLocks noGrp="1" noChangeArrowheads="1"/>
          </p:cNvSpPr>
          <p:nvPr>
            <p:ph type="body" idx="1"/>
          </p:nvPr>
        </p:nvSpPr>
        <p:spPr>
          <a:noFill/>
          <a:ln/>
        </p:spPr>
        <p:txBody>
          <a:bodyPr/>
          <a:lstStyle/>
          <a:p>
            <a:r>
              <a:rPr lang="en-US" sz="2000"/>
              <a:t>Convoys can be an operation that is impaired by accidents or a quick professional deployment of soldiers and equipment.  The choice is up to you.  Each member of the convoy team must take an active part in identifying risk and implementing control measures to reduce risks.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1</a:t>
            </a:r>
          </a:p>
        </p:txBody>
      </p:sp>
      <p:sp>
        <p:nvSpPr>
          <p:cNvPr id="51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5126" name="Rectangle 6"/>
          <p:cNvSpPr>
            <a:spLocks noGrp="1" noRot="1" noChangeAspect="1" noChangeArrowheads="1" noTextEdit="1"/>
          </p:cNvSpPr>
          <p:nvPr>
            <p:ph type="sldImg"/>
          </p:nvPr>
        </p:nvSpPr>
        <p:spPr>
          <a:xfrm>
            <a:off x="1150938" y="692150"/>
            <a:ext cx="4556125" cy="3416300"/>
          </a:xfrm>
          <a:ln cap="flat"/>
        </p:spPr>
      </p:sp>
      <p:sp>
        <p:nvSpPr>
          <p:cNvPr id="5127" name="Rectangle 7"/>
          <p:cNvSpPr>
            <a:spLocks noGrp="1" noChangeArrowheads="1"/>
          </p:cNvSpPr>
          <p:nvPr>
            <p:ph type="body" idx="1"/>
          </p:nvPr>
        </p:nvSpPr>
        <p:spPr>
          <a:noFill/>
          <a:ln/>
        </p:spPr>
        <p:txBody>
          <a:bodyPr/>
          <a:lstStyle/>
          <a:p>
            <a:r>
              <a:rPr lang="en-US" sz="2000"/>
              <a:t>This briefing is intended to provide a ready made briefing for unit leaders and safety personnel to use to prepare their units for convoy operations.</a:t>
            </a:r>
          </a:p>
          <a:p>
            <a:r>
              <a:rPr lang="en-US" sz="2000"/>
              <a:t>The briefing takes approximately 60 minutes, 50 minutes with a ten minute break.</a:t>
            </a:r>
          </a:p>
          <a:p>
            <a:r>
              <a:rPr lang="en-US" sz="2000"/>
              <a:t>The briefer should make overhead slides from part one of this briefing and follow the note pages in part two or the script in part three to conduct the briefing.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3</a:t>
            </a:r>
          </a:p>
        </p:txBody>
      </p:sp>
      <p:sp>
        <p:nvSpPr>
          <p:cNvPr id="9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9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9222" name="Rectangle 6"/>
          <p:cNvSpPr>
            <a:spLocks noGrp="1" noRot="1" noChangeAspect="1" noChangeArrowheads="1" noTextEdit="1"/>
          </p:cNvSpPr>
          <p:nvPr>
            <p:ph type="sldImg"/>
          </p:nvPr>
        </p:nvSpPr>
        <p:spPr>
          <a:xfrm>
            <a:off x="1150938" y="692150"/>
            <a:ext cx="4556125" cy="3416300"/>
          </a:xfrm>
          <a:ln cap="flat"/>
        </p:spPr>
      </p:sp>
      <p:sp>
        <p:nvSpPr>
          <p:cNvPr id="9223" name="Rectangle 7"/>
          <p:cNvSpPr>
            <a:spLocks noGrp="1" noChangeArrowheads="1"/>
          </p:cNvSpPr>
          <p:nvPr>
            <p:ph type="body" idx="1"/>
          </p:nvPr>
        </p:nvSpPr>
        <p:spPr>
          <a:noFill/>
          <a:ln/>
        </p:spPr>
        <p:txBody>
          <a:bodyPr/>
          <a:lstStyle/>
          <a:p>
            <a:r>
              <a:rPr lang="en-US" sz="2000"/>
              <a:t>These are the top three causes of vehicle.  In terms of convoys, following too close generally means that the intervals between vehicles was improper.  Now that we know what the causes are, we must get the word out and prevent these causes from recurring.  Later on in this briefing, we will discuss factors that minimize the accident risks.  Key to risk reduction are adhere to standards, proper supervision and risk management.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4</a:t>
            </a:r>
          </a:p>
        </p:txBody>
      </p:sp>
      <p:sp>
        <p:nvSpPr>
          <p:cNvPr id="112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12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1270" name="Rectangle 6"/>
          <p:cNvSpPr>
            <a:spLocks noGrp="1" noRot="1" noChangeAspect="1" noChangeArrowheads="1" noTextEdit="1"/>
          </p:cNvSpPr>
          <p:nvPr>
            <p:ph type="sldImg"/>
          </p:nvPr>
        </p:nvSpPr>
        <p:spPr>
          <a:xfrm>
            <a:off x="1150938" y="692150"/>
            <a:ext cx="4556125" cy="3416300"/>
          </a:xfrm>
          <a:ln cap="flat"/>
        </p:spPr>
      </p:sp>
      <p:sp>
        <p:nvSpPr>
          <p:cNvPr id="11271" name="Rectangle 7"/>
          <p:cNvSpPr>
            <a:spLocks noGrp="1" noChangeArrowheads="1"/>
          </p:cNvSpPr>
          <p:nvPr>
            <p:ph type="body" idx="1"/>
          </p:nvPr>
        </p:nvSpPr>
        <p:spPr>
          <a:noFill/>
          <a:ln/>
        </p:spPr>
        <p:txBody>
          <a:bodyPr/>
          <a:lstStyle/>
          <a:p>
            <a:r>
              <a:rPr lang="en-US" sz="2000"/>
              <a:t>Here are the references you can use to identify the requirements for convoys and to assist unit training programs.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5</a:t>
            </a:r>
          </a:p>
        </p:txBody>
      </p:sp>
      <p:sp>
        <p:nvSpPr>
          <p:cNvPr id="133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33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3318" name="Rectangle 6"/>
          <p:cNvSpPr>
            <a:spLocks noGrp="1" noRot="1" noChangeAspect="1"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noFill/>
          <a:ln/>
        </p:spPr>
        <p:txBody>
          <a:bodyPr/>
          <a:lstStyle/>
          <a:p>
            <a:r>
              <a:rPr lang="en-US" sz="2000"/>
              <a:t>Every member of a unit has responsibility to conduct a safe convoy operation.  </a:t>
            </a:r>
          </a:p>
          <a:p>
            <a:r>
              <a:rPr lang="en-US" sz="2000"/>
              <a:t>Risk Management should be applied when planning an operation or mission.  The Risk Management Process consists of identifying hazards; identifying the initial risk to the soldiers and operations; identifying control measures/countermeasures to help minimize the risk; and finally identifying the residual risk.  See the V Corps Safety SOP for approval authority.</a:t>
            </a:r>
          </a:p>
          <a:p>
            <a:endParaRPr lang="en-US"/>
          </a:p>
          <a:p>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6</a:t>
            </a:r>
          </a:p>
        </p:txBody>
      </p:sp>
      <p:sp>
        <p:nvSpPr>
          <p:cNvPr id="153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5366" name="Rectangle 6"/>
          <p:cNvSpPr>
            <a:spLocks noGrp="1" noRot="1" noChangeAspect="1" noChangeArrowheads="1" noTextEdit="1"/>
          </p:cNvSpPr>
          <p:nvPr>
            <p:ph type="sldImg"/>
          </p:nvPr>
        </p:nvSpPr>
        <p:spPr>
          <a:xfrm>
            <a:off x="1150938" y="692150"/>
            <a:ext cx="4556125" cy="3416300"/>
          </a:xfrm>
          <a:ln cap="flat"/>
        </p:spPr>
      </p:sp>
      <p:sp>
        <p:nvSpPr>
          <p:cNvPr id="15367" name="Rectangle 7"/>
          <p:cNvSpPr>
            <a:spLocks noGrp="1" noChangeArrowheads="1"/>
          </p:cNvSpPr>
          <p:nvPr>
            <p:ph type="body" idx="1"/>
          </p:nvPr>
        </p:nvSpPr>
        <p:spPr>
          <a:xfrm>
            <a:off x="914400" y="4343400"/>
            <a:ext cx="5029200" cy="4495800"/>
          </a:xfrm>
          <a:noFill/>
          <a:ln/>
        </p:spPr>
        <p:txBody>
          <a:bodyPr/>
          <a:lstStyle/>
          <a:p>
            <a:r>
              <a:rPr lang="en-US" sz="2000" dirty="0"/>
              <a:t>Ground Precautionary Messages, Safety of Use Messages, Safety Alert Messages, etc., which are published and distributed through various channels can be lost or forgotten if they are not captured by appropriate leader and briefed routinely to vehicle and equipment operators.  In addition, such directives should be included permanently as part of the driver training program or other training programs.</a:t>
            </a:r>
          </a:p>
          <a:p>
            <a:r>
              <a:rPr lang="en-US" sz="2000" dirty="0"/>
              <a:t>Briefing soldiers has two purposes. 1.  It provides them with information to help them know what the risks and hazards are with the operation.  2.  It tells them the plan that the unit leadership has to control the risks and hazards.</a:t>
            </a:r>
          </a:p>
          <a:p>
            <a:endParaRPr lang="en-US" sz="2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noFill/>
          <a:ln/>
        </p:spPr>
        <p:txBody>
          <a:bodyPr/>
          <a:lstStyle/>
          <a:p>
            <a:r>
              <a:rPr lang="en-US" sz="2000" dirty="0"/>
              <a:t>Each convoy is organized under the control of a convoy commander.  In addition, a commander is identified for each serial or march unit.  This commander must be free to supervise the movement of the serial or march unit.  His or her location is determined by METT-T.  </a:t>
            </a:r>
          </a:p>
          <a:p>
            <a:r>
              <a:rPr lang="en-US" sz="2000" dirty="0"/>
              <a:t>Serial or march unit commanders should not change their location within the convoy unless it is absolutely necessary for control.  They should have radio contact with lead and trail escort vehicles as well as emergency vehicles.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8</a:t>
            </a:r>
          </a:p>
        </p:txBody>
      </p:sp>
      <p:sp>
        <p:nvSpPr>
          <p:cNvPr id="194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94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9462" name="Rectangle 6"/>
          <p:cNvSpPr>
            <a:spLocks noGrp="1" noRot="1" noChangeAspect="1" noChangeArrowheads="1" noTextEdit="1"/>
          </p:cNvSpPr>
          <p:nvPr>
            <p:ph type="sldImg"/>
          </p:nvPr>
        </p:nvSpPr>
        <p:spPr>
          <a:xfrm>
            <a:off x="1150938" y="692150"/>
            <a:ext cx="4556125" cy="3416300"/>
          </a:xfrm>
          <a:ln cap="flat"/>
        </p:spPr>
      </p:sp>
      <p:sp>
        <p:nvSpPr>
          <p:cNvPr id="19463" name="Rectangle 7"/>
          <p:cNvSpPr>
            <a:spLocks noGrp="1" noChangeArrowheads="1"/>
          </p:cNvSpPr>
          <p:nvPr>
            <p:ph type="body" idx="1"/>
          </p:nvPr>
        </p:nvSpPr>
        <p:spPr>
          <a:noFill/>
          <a:ln/>
        </p:spPr>
        <p:txBody>
          <a:bodyPr/>
          <a:lstStyle/>
          <a:p>
            <a:r>
              <a:rPr lang="en-US" sz="2000"/>
              <a:t>Drivers are a key element to conducting a safe convoy.  They must be properly trained and licensed.  In addition they must be familiar with and motivated to follow proper procedures.</a:t>
            </a:r>
          </a:p>
          <a:p>
            <a:r>
              <a:rPr lang="en-US" sz="2000"/>
              <a:t>The primary causes of convoy accidents can be avoided by the driver.  </a:t>
            </a:r>
          </a:p>
          <a:p>
            <a:r>
              <a:rPr lang="en-US" sz="2000"/>
              <a:t>Leaders must ensure the driver knows the causes and control measures to reduce the risk of an accident.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t>9</a:t>
            </a:r>
          </a:p>
        </p:txBody>
      </p:sp>
      <p:sp>
        <p:nvSpPr>
          <p:cNvPr id="215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15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1510" name="Rectangle 6"/>
          <p:cNvSpPr>
            <a:spLocks noGrp="1" noRot="1" noChangeAspect="1" noChangeArrowheads="1" noTextEdit="1"/>
          </p:cNvSpPr>
          <p:nvPr>
            <p:ph type="sldImg"/>
          </p:nvPr>
        </p:nvSpPr>
        <p:spPr>
          <a:xfrm>
            <a:off x="1150938" y="692150"/>
            <a:ext cx="4556125" cy="3416300"/>
          </a:xfrm>
          <a:ln cap="flat"/>
        </p:spPr>
      </p:sp>
      <p:sp>
        <p:nvSpPr>
          <p:cNvPr id="21511" name="Rectangle 7"/>
          <p:cNvSpPr>
            <a:spLocks noGrp="1" noChangeArrowheads="1"/>
          </p:cNvSpPr>
          <p:nvPr>
            <p:ph type="body" idx="1"/>
          </p:nvPr>
        </p:nvSpPr>
        <p:spPr>
          <a:noFill/>
          <a:ln/>
        </p:spPr>
        <p:txBody>
          <a:bodyPr/>
          <a:lstStyle/>
          <a:p>
            <a:r>
              <a:rPr lang="en-US" sz="2000"/>
              <a:t>The senior occupant has a long list of duties in UR 385-55.  Here are just a few that are key to reducing risk and preventing accidents.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E6D21-12D7-48A5-9C8C-4355DDA40E64}"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E6D21-12D7-48A5-9C8C-4355DDA40E64}"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E6D21-12D7-48A5-9C8C-4355DDA40E64}"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E6D21-12D7-48A5-9C8C-4355DDA40E64}"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E6D21-12D7-48A5-9C8C-4355DDA40E64}"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E6D21-12D7-48A5-9C8C-4355DDA40E64}"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E6D21-12D7-48A5-9C8C-4355DDA40E64}" type="datetimeFigureOut">
              <a:rPr lang="en-US" smtClean="0"/>
              <a:pPr/>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E6D21-12D7-48A5-9C8C-4355DDA40E64}" type="datetimeFigureOut">
              <a:rPr lang="en-US" smtClean="0"/>
              <a:pPr/>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2C3BF-6122-4630-B4B7-6FFA0DFF6DCD}" type="datetimeFigureOut">
              <a:rPr lang="en-US" smtClean="0"/>
              <a:pPr/>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31D39-FFF4-4A1E-B0CC-397D481A9B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2C3BF-6122-4630-B4B7-6FFA0DFF6DCD}"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31D39-FFF4-4A1E-B0CC-397D481A9B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E6D21-12D7-48A5-9C8C-4355DDA40E64}"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35E8A-870E-4A89-9595-EBC3E213FC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2C3BF-6122-4630-B4B7-6FFA0DFF6DCD}" type="datetimeFigureOut">
              <a:rPr lang="en-US" smtClean="0"/>
              <a:pPr/>
              <a:t>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31D39-FFF4-4A1E-B0CC-397D481A9B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0409AE0-C783-460E-BCD1-2DCC2B28B737}" type="datetimeFigureOut">
              <a:rPr lang="en-US" smtClean="0">
                <a:solidFill>
                  <a:prstClr val="black">
                    <a:tint val="75000"/>
                  </a:prstClr>
                </a:solidFill>
                <a:latin typeface="Calibri"/>
              </a:rPr>
              <a:pPr eaLnBrk="1" fontAlgn="auto" hangingPunct="1">
                <a:spcBef>
                  <a:spcPts val="0"/>
                </a:spcBef>
                <a:spcAft>
                  <a:spcPts val="0"/>
                </a:spcAft>
              </a:pPr>
              <a:t>12/5/2014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8B0A0C5D-9090-4ED8-87AF-46DB75DAAFEA}"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7.wmf"/><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B996"/>
        </a:solidFill>
        <a:effectLst/>
      </p:bgPr>
    </p:bg>
    <p:spTree>
      <p:nvGrpSpPr>
        <p:cNvPr id="1" name=""/>
        <p:cNvGrpSpPr/>
        <p:nvPr/>
      </p:nvGrpSpPr>
      <p:grpSpPr>
        <a:xfrm>
          <a:off x="0" y="0"/>
          <a:ext cx="0" cy="0"/>
          <a:chOff x="0" y="0"/>
          <a:chExt cx="0" cy="0"/>
        </a:xfrm>
      </p:grpSpPr>
      <p:pic>
        <p:nvPicPr>
          <p:cNvPr id="7" name="Picture 6" descr="Have-a-Question.gif"/>
          <p:cNvPicPr>
            <a:picLocks noChangeAspect="1"/>
          </p:cNvPicPr>
          <p:nvPr/>
        </p:nvPicPr>
        <p:blipFill>
          <a:blip r:embed="rId3" cstate="print"/>
          <a:srcRect l="11556"/>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85800" y="304800"/>
            <a:ext cx="7772400" cy="914400"/>
          </a:xfrm>
          <a:noFill/>
          <a:ln w="12700">
            <a:miter lim="800000"/>
            <a:headEnd/>
            <a:tailEnd/>
          </a:ln>
        </p:spPr>
        <p:txBody>
          <a:bodyPr vert="horz" wrap="square" lIns="90488" tIns="44450" rIns="90488" bIns="44450" numCol="1" anchor="t" anchorCtr="0" compatLnSpc="1">
            <a:prstTxWarp prst="textNoShape">
              <a:avLst/>
            </a:prstTxWarp>
          </a:bodyPr>
          <a:lstStyle/>
          <a:p>
            <a:r>
              <a:rPr lang="en-US" sz="3600" b="1" u="sng"/>
              <a:t>CONVOY STANDARDS</a:t>
            </a:r>
          </a:p>
        </p:txBody>
      </p:sp>
      <p:sp>
        <p:nvSpPr>
          <p:cNvPr id="22531" name="Rectangle 3"/>
          <p:cNvSpPr>
            <a:spLocks noChangeArrowheads="1"/>
          </p:cNvSpPr>
          <p:nvPr/>
        </p:nvSpPr>
        <p:spPr bwMode="auto">
          <a:xfrm>
            <a:off x="458788" y="1068388"/>
            <a:ext cx="8302625" cy="5383212"/>
          </a:xfrm>
          <a:prstGeom prst="rect">
            <a:avLst/>
          </a:prstGeom>
          <a:noFill/>
          <a:ln w="12700">
            <a:noFill/>
            <a:miter lim="800000"/>
            <a:headEnd/>
            <a:tailEnd/>
          </a:ln>
          <a:effectLst/>
        </p:spPr>
        <p:txBody>
          <a:bodyPr lIns="90488" tIns="44450" rIns="90488" bIns="44450">
            <a:spAutoFit/>
          </a:bodyPr>
          <a:lstStyle/>
          <a:p>
            <a:pPr>
              <a:spcBef>
                <a:spcPct val="50000"/>
              </a:spcBef>
              <a:buFontTx/>
              <a:buChar char="•"/>
            </a:pPr>
            <a:r>
              <a:rPr lang="en-US" b="1"/>
              <a:t>  Identify each march column with convoy flags (unless prohibited by host nation).</a:t>
            </a:r>
          </a:p>
          <a:p>
            <a:pPr>
              <a:spcBef>
                <a:spcPct val="50000"/>
              </a:spcBef>
              <a:buFontTx/>
              <a:buChar char="•"/>
            </a:pPr>
            <a:r>
              <a:rPr lang="en-US" b="1"/>
              <a:t>  All tracked vehicles in a convoy will have Rotating Amber Warning Lights (RAWLs) installed.  If a tracked vehicle is travelling alone with an escort, the RAWL must be turned on.</a:t>
            </a:r>
          </a:p>
          <a:p>
            <a:pPr>
              <a:spcBef>
                <a:spcPct val="50000"/>
              </a:spcBef>
              <a:buFontTx/>
              <a:buChar char="•"/>
            </a:pPr>
            <a:r>
              <a:rPr lang="en-US" b="1"/>
              <a:t>  Clean lights, reflectors, reflective tape and delineator plates.</a:t>
            </a:r>
          </a:p>
          <a:p>
            <a:pPr>
              <a:spcBef>
                <a:spcPct val="50000"/>
              </a:spcBef>
              <a:buFontTx/>
              <a:buChar char="•"/>
            </a:pPr>
            <a:r>
              <a:rPr lang="en-US" b="1"/>
              <a:t>  Convoy must use right lane when traveling on Autobahn.</a:t>
            </a:r>
          </a:p>
          <a:p>
            <a:pPr>
              <a:spcBef>
                <a:spcPct val="50000"/>
              </a:spcBef>
              <a:buFontTx/>
              <a:buChar char="•"/>
            </a:pPr>
            <a:r>
              <a:rPr lang="en-US" b="1"/>
              <a:t>  Comply with inclement weather road condition standards (UR 385-55).</a:t>
            </a:r>
          </a:p>
          <a:p>
            <a:pPr>
              <a:spcBef>
                <a:spcPct val="50000"/>
              </a:spcBef>
              <a:buFontTx/>
              <a:buChar char="•"/>
            </a:pPr>
            <a:r>
              <a:rPr lang="en-US" b="1"/>
              <a:t>  All over size and over weight vehicles will have a functioning RAWLs installed.  This includes vehicles that are more than 8’2 1/2” wide or 13’1 1/2” high.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304800"/>
            <a:ext cx="7772400" cy="914400"/>
          </a:xfrm>
          <a:noFill/>
          <a:ln w="12700">
            <a:miter lim="800000"/>
            <a:headEnd/>
            <a:tailEnd/>
          </a:ln>
        </p:spPr>
        <p:txBody>
          <a:bodyPr vert="horz" wrap="square" lIns="90488" tIns="44450" rIns="90488" bIns="44450" numCol="1" anchor="t" anchorCtr="0" compatLnSpc="1">
            <a:prstTxWarp prst="textNoShape">
              <a:avLst/>
            </a:prstTxWarp>
          </a:bodyPr>
          <a:lstStyle/>
          <a:p>
            <a:r>
              <a:rPr lang="en-US" sz="3600" b="1" u="sng"/>
              <a:t>CONVOY STANDARDS</a:t>
            </a:r>
          </a:p>
        </p:txBody>
      </p:sp>
      <p:sp>
        <p:nvSpPr>
          <p:cNvPr id="24579" name="Rectangle 3"/>
          <p:cNvSpPr>
            <a:spLocks noChangeArrowheads="1"/>
          </p:cNvSpPr>
          <p:nvPr/>
        </p:nvSpPr>
        <p:spPr bwMode="auto">
          <a:xfrm>
            <a:off x="458788" y="944563"/>
            <a:ext cx="8302625" cy="5532437"/>
          </a:xfrm>
          <a:prstGeom prst="rect">
            <a:avLst/>
          </a:prstGeom>
          <a:noFill/>
          <a:ln w="12700">
            <a:noFill/>
            <a:miter lim="800000"/>
            <a:headEnd/>
            <a:tailEnd/>
          </a:ln>
          <a:effectLst/>
        </p:spPr>
        <p:txBody>
          <a:bodyPr lIns="90488" tIns="44450" rIns="90488" bIns="44450">
            <a:spAutoFit/>
          </a:bodyPr>
          <a:lstStyle/>
          <a:p>
            <a:pPr>
              <a:spcBef>
                <a:spcPct val="50000"/>
              </a:spcBef>
            </a:pPr>
            <a:r>
              <a:rPr lang="en-US" sz="2300" b="1"/>
              <a:t>  LEAD ESCORT VEHICLE (LEV) WILL: </a:t>
            </a:r>
          </a:p>
          <a:p>
            <a:pPr>
              <a:spcBef>
                <a:spcPct val="50000"/>
              </a:spcBef>
              <a:buFontTx/>
              <a:buChar char="•"/>
            </a:pPr>
            <a:r>
              <a:rPr lang="en-US" sz="2300" b="1"/>
              <a:t>  Be designated by convoy commander.</a:t>
            </a:r>
          </a:p>
          <a:p>
            <a:pPr>
              <a:spcBef>
                <a:spcPct val="50000"/>
              </a:spcBef>
              <a:buFontTx/>
              <a:buChar char="•"/>
            </a:pPr>
            <a:r>
              <a:rPr lang="en-US" sz="2300" b="1"/>
              <a:t>  Have a RAWL on at all times during convoy.</a:t>
            </a:r>
          </a:p>
          <a:p>
            <a:pPr>
              <a:spcBef>
                <a:spcPct val="50000"/>
              </a:spcBef>
              <a:buFontTx/>
              <a:buChar char="•"/>
            </a:pPr>
            <a:r>
              <a:rPr lang="en-US" sz="2300" b="1"/>
              <a:t>  Set and maintain pace established by the convoy commander.</a:t>
            </a:r>
          </a:p>
          <a:p>
            <a:pPr>
              <a:spcBef>
                <a:spcPct val="50000"/>
              </a:spcBef>
              <a:buFontTx/>
              <a:buChar char="•"/>
            </a:pPr>
            <a:r>
              <a:rPr lang="en-US" sz="2300" b="1"/>
              <a:t>  Check the time at start point, critical point, checkpoints, and release point.</a:t>
            </a:r>
          </a:p>
          <a:p>
            <a:pPr>
              <a:spcBef>
                <a:spcPct val="50000"/>
              </a:spcBef>
              <a:buFontTx/>
              <a:buChar char="•"/>
            </a:pPr>
            <a:r>
              <a:rPr lang="en-US" sz="2300" b="1"/>
              <a:t>  Advise the convoy commander of any obstacles or road hazards that may cause a deviation from established route.</a:t>
            </a:r>
          </a:p>
          <a:p>
            <a:pPr>
              <a:spcBef>
                <a:spcPct val="50000"/>
              </a:spcBef>
              <a:buFontTx/>
              <a:buChar char="•"/>
            </a:pPr>
            <a:r>
              <a:rPr lang="en-US" sz="2300" b="1"/>
              <a:t>  Slow the convoy speed in preparation for exits, highway/autobahn entrances and tunnels.</a:t>
            </a:r>
          </a:p>
          <a:p>
            <a:pPr>
              <a:spcBef>
                <a:spcPct val="50000"/>
              </a:spcBef>
              <a:buFontTx/>
              <a:buChar char="•"/>
            </a:pPr>
            <a:r>
              <a:rPr lang="en-US" sz="2300" b="1"/>
              <a:t>  Will display a sign with the words “Convoy Follows” in English and the host nation language.  </a:t>
            </a:r>
          </a:p>
        </p:txBody>
      </p:sp>
      <p:pic>
        <p:nvPicPr>
          <p:cNvPr id="24580" name="Picture 4"/>
          <p:cNvPicPr>
            <a:picLocks noChangeArrowheads="1"/>
          </p:cNvPicPr>
          <p:nvPr/>
        </p:nvPicPr>
        <p:blipFill>
          <a:blip r:embed="rId3" cstate="print"/>
          <a:srcRect/>
          <a:stretch>
            <a:fillRect/>
          </a:stretch>
        </p:blipFill>
        <p:spPr bwMode="auto">
          <a:xfrm>
            <a:off x="6553200" y="1219200"/>
            <a:ext cx="2222500" cy="1308100"/>
          </a:xfrm>
          <a:prstGeom prst="rect">
            <a:avLst/>
          </a:prstGeom>
          <a:noFill/>
          <a:ln w="12700">
            <a:noFill/>
            <a:miter lim="800000"/>
            <a:headEnd/>
            <a:tailEnd/>
          </a:ln>
          <a:effec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381000"/>
            <a:ext cx="7772400" cy="914400"/>
          </a:xfrm>
          <a:prstGeom prst="rect">
            <a:avLst/>
          </a:prstGeom>
          <a:noFill/>
          <a:ln w="12700">
            <a:noFill/>
            <a:miter lim="800000"/>
            <a:headEnd/>
            <a:tailEnd/>
          </a:ln>
          <a:effectLst/>
        </p:spPr>
        <p:txBody>
          <a:bodyPr lIns="90488" tIns="44450" rIns="90488" bIns="44450"/>
          <a:lstStyle/>
          <a:p>
            <a:pPr algn="ctr"/>
            <a:r>
              <a:rPr lang="en-US" sz="3600" b="1" u="sng">
                <a:solidFill>
                  <a:schemeClr val="tx2"/>
                </a:solidFill>
              </a:rPr>
              <a:t>CONVOY STANDARDS</a:t>
            </a:r>
          </a:p>
        </p:txBody>
      </p:sp>
      <p:sp>
        <p:nvSpPr>
          <p:cNvPr id="26627" name="Rectangle 3"/>
          <p:cNvSpPr>
            <a:spLocks noChangeArrowheads="1"/>
          </p:cNvSpPr>
          <p:nvPr/>
        </p:nvSpPr>
        <p:spPr bwMode="auto">
          <a:xfrm>
            <a:off x="458788" y="1184275"/>
            <a:ext cx="8302625" cy="4835525"/>
          </a:xfrm>
          <a:prstGeom prst="rect">
            <a:avLst/>
          </a:prstGeom>
          <a:noFill/>
          <a:ln w="12700">
            <a:noFill/>
            <a:miter lim="800000"/>
            <a:headEnd/>
            <a:tailEnd/>
          </a:ln>
          <a:effectLst/>
        </p:spPr>
        <p:txBody>
          <a:bodyPr lIns="90488" tIns="44450" rIns="90488" bIns="44450">
            <a:spAutoFit/>
          </a:bodyPr>
          <a:lstStyle/>
          <a:p>
            <a:pPr>
              <a:spcBef>
                <a:spcPct val="50000"/>
              </a:spcBef>
            </a:pPr>
            <a:r>
              <a:rPr lang="en-US" b="1"/>
              <a:t>  TRAIL ESCORT VEHICLE (TEV) WILL: </a:t>
            </a:r>
          </a:p>
          <a:p>
            <a:pPr>
              <a:spcBef>
                <a:spcPct val="50000"/>
              </a:spcBef>
              <a:buFontTx/>
              <a:buChar char="•"/>
            </a:pPr>
            <a:r>
              <a:rPr lang="en-US" b="1"/>
              <a:t>  Be designated by convoy commander</a:t>
            </a:r>
          </a:p>
          <a:p>
            <a:pPr>
              <a:spcBef>
                <a:spcPct val="50000"/>
              </a:spcBef>
              <a:buFontTx/>
              <a:buChar char="•"/>
            </a:pPr>
            <a:r>
              <a:rPr lang="en-US" b="1"/>
              <a:t>  Must be a 2 1/2 ton or larger vehicle.</a:t>
            </a:r>
          </a:p>
          <a:p>
            <a:pPr>
              <a:spcBef>
                <a:spcPct val="50000"/>
              </a:spcBef>
              <a:buFontTx/>
              <a:buChar char="•"/>
            </a:pPr>
            <a:r>
              <a:rPr lang="en-US" b="1"/>
              <a:t>  Must not transport personnel or hazardous material.</a:t>
            </a:r>
          </a:p>
          <a:p>
            <a:pPr>
              <a:spcBef>
                <a:spcPct val="50000"/>
              </a:spcBef>
              <a:buFontTx/>
              <a:buChar char="•"/>
            </a:pPr>
            <a:r>
              <a:rPr lang="en-US" b="1"/>
              <a:t>  Must not haul a trailer.</a:t>
            </a:r>
          </a:p>
          <a:p>
            <a:pPr>
              <a:spcBef>
                <a:spcPct val="50000"/>
              </a:spcBef>
              <a:buFontTx/>
              <a:buChar char="•"/>
            </a:pPr>
            <a:r>
              <a:rPr lang="en-US" b="1"/>
              <a:t>  Must have a RAWL installed and used at all times during convoy.</a:t>
            </a:r>
          </a:p>
          <a:p>
            <a:pPr>
              <a:spcBef>
                <a:spcPct val="50000"/>
              </a:spcBef>
              <a:buFontTx/>
              <a:buChar char="•"/>
            </a:pPr>
            <a:r>
              <a:rPr lang="en-US" b="1"/>
              <a:t>  Will display a sign with the words                                    “Convoy  Ahead” in English and the                                      host nation language.</a:t>
            </a:r>
          </a:p>
        </p:txBody>
      </p:sp>
      <p:pic>
        <p:nvPicPr>
          <p:cNvPr id="26628" name="Picture 4"/>
          <p:cNvPicPr>
            <a:picLocks noChangeArrowheads="1"/>
          </p:cNvPicPr>
          <p:nvPr/>
        </p:nvPicPr>
        <p:blipFill>
          <a:blip r:embed="rId3" cstate="print"/>
          <a:srcRect/>
          <a:stretch>
            <a:fillRect/>
          </a:stretch>
        </p:blipFill>
        <p:spPr bwMode="auto">
          <a:xfrm>
            <a:off x="5334000" y="4876800"/>
            <a:ext cx="3517900" cy="1460500"/>
          </a:xfrm>
          <a:prstGeom prst="rect">
            <a:avLst/>
          </a:prstGeom>
          <a:noFill/>
          <a:ln w="12700">
            <a:noFill/>
            <a:miter lim="800000"/>
            <a:headEnd/>
            <a:tailEnd/>
          </a:ln>
          <a:effec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87388" y="534988"/>
            <a:ext cx="7769225" cy="9112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u="sng"/>
              <a:t>CONVOY STANDARDS</a:t>
            </a:r>
          </a:p>
        </p:txBody>
      </p:sp>
      <p:sp>
        <p:nvSpPr>
          <p:cNvPr id="28675" name="Rectangle 3"/>
          <p:cNvSpPr>
            <a:spLocks noChangeArrowheads="1"/>
          </p:cNvSpPr>
          <p:nvPr/>
        </p:nvSpPr>
        <p:spPr bwMode="auto">
          <a:xfrm>
            <a:off x="458788" y="1639888"/>
            <a:ext cx="8302625" cy="3922712"/>
          </a:xfrm>
          <a:prstGeom prst="rect">
            <a:avLst/>
          </a:prstGeom>
          <a:noFill/>
          <a:ln w="12700">
            <a:noFill/>
            <a:miter lim="800000"/>
            <a:headEnd/>
            <a:tailEnd/>
          </a:ln>
          <a:effectLst/>
        </p:spPr>
        <p:txBody>
          <a:bodyPr lIns="90488" tIns="44450" rIns="90488" bIns="44450">
            <a:spAutoFit/>
          </a:bodyPr>
          <a:lstStyle/>
          <a:p>
            <a:pPr>
              <a:spcBef>
                <a:spcPct val="50000"/>
              </a:spcBef>
              <a:buFontTx/>
              <a:buChar char="•"/>
            </a:pPr>
            <a:r>
              <a:rPr lang="en-US" b="1"/>
              <a:t>  All vehicles in convoy will adhere to the vehicle interval requirements to provide adequate space for passing vehicles.</a:t>
            </a:r>
          </a:p>
          <a:p>
            <a:pPr>
              <a:spcBef>
                <a:spcPct val="50000"/>
              </a:spcBef>
              <a:buFontTx/>
              <a:buChar char="•"/>
            </a:pPr>
            <a:r>
              <a:rPr lang="en-US" b="1"/>
              <a:t>  Space between vehicles in an open-column march unit will be at least 100 meter interval on autobahns and 50 meter interval on secondary roads (excluding congested areas).</a:t>
            </a:r>
          </a:p>
          <a:p>
            <a:pPr>
              <a:spcBef>
                <a:spcPct val="50000"/>
              </a:spcBef>
              <a:buFontTx/>
              <a:buChar char="•"/>
            </a:pPr>
            <a:r>
              <a:rPr lang="en-US" b="1"/>
              <a:t>  When approaching congested areas march units will reduce speed and vehicle intervals.  Interval space will be 25 meters.</a:t>
            </a:r>
          </a:p>
          <a:p>
            <a:pPr>
              <a:spcBef>
                <a:spcPct val="50000"/>
              </a:spcBef>
              <a:buFontTx/>
              <a:buChar char="•"/>
            </a:pPr>
            <a:r>
              <a:rPr lang="en-US" b="1"/>
              <a:t>  Follow speed limits identified in V Corps Safety Program SOP.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687388" y="534988"/>
            <a:ext cx="7769225" cy="9112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u="sng"/>
              <a:t>CONVOY STANDARDS</a:t>
            </a:r>
          </a:p>
        </p:txBody>
      </p:sp>
      <p:sp>
        <p:nvSpPr>
          <p:cNvPr id="30723" name="Rectangle 3"/>
          <p:cNvSpPr>
            <a:spLocks noChangeArrowheads="1"/>
          </p:cNvSpPr>
          <p:nvPr/>
        </p:nvSpPr>
        <p:spPr bwMode="auto">
          <a:xfrm>
            <a:off x="458788" y="1714500"/>
            <a:ext cx="8302625" cy="3922713"/>
          </a:xfrm>
          <a:prstGeom prst="rect">
            <a:avLst/>
          </a:prstGeom>
          <a:noFill/>
          <a:ln w="12700">
            <a:noFill/>
            <a:miter lim="800000"/>
            <a:headEnd/>
            <a:tailEnd/>
          </a:ln>
          <a:effectLst/>
        </p:spPr>
        <p:txBody>
          <a:bodyPr lIns="90488" tIns="44450" rIns="90488" bIns="44450">
            <a:spAutoFit/>
          </a:bodyPr>
          <a:lstStyle/>
          <a:p>
            <a:pPr>
              <a:spcBef>
                <a:spcPct val="50000"/>
              </a:spcBef>
            </a:pPr>
            <a:r>
              <a:rPr lang="en-US" b="1"/>
              <a:t>KEVLAR HELMETS WILL BE WORN WITH THE CHINSTRAP SECURED UNDER THE FOLLOWING CONDITIONS:</a:t>
            </a:r>
          </a:p>
          <a:p>
            <a:pPr>
              <a:spcBef>
                <a:spcPct val="50000"/>
              </a:spcBef>
              <a:buFontTx/>
              <a:buChar char="•"/>
            </a:pPr>
            <a:r>
              <a:rPr lang="en-US" b="1"/>
              <a:t>  When driving or riding in a tactical (M series) vehicle at all times, including the motor pool.</a:t>
            </a:r>
          </a:p>
          <a:p>
            <a:pPr>
              <a:spcBef>
                <a:spcPct val="50000"/>
              </a:spcBef>
              <a:buFontTx/>
              <a:buChar char="•"/>
            </a:pPr>
            <a:r>
              <a:rPr lang="en-US" b="1"/>
              <a:t>  When driving or riding in a non-tactical vehicle participating in training exercises.</a:t>
            </a:r>
          </a:p>
          <a:p>
            <a:pPr>
              <a:spcBef>
                <a:spcPct val="50000"/>
              </a:spcBef>
              <a:buFontTx/>
              <a:buChar char="•"/>
            </a:pPr>
            <a:r>
              <a:rPr lang="en-US" b="1"/>
              <a:t>  Reference:  USAREUR Commander decision announced during USAREUR BOD 25 SEP 01.</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687388" y="534988"/>
            <a:ext cx="7769225" cy="9112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u="sng"/>
              <a:t>PREOPERATION REQUIREMENTS</a:t>
            </a:r>
          </a:p>
        </p:txBody>
      </p:sp>
      <p:sp>
        <p:nvSpPr>
          <p:cNvPr id="32771" name="Rectangle 3"/>
          <p:cNvSpPr>
            <a:spLocks noChangeArrowheads="1"/>
          </p:cNvSpPr>
          <p:nvPr/>
        </p:nvSpPr>
        <p:spPr bwMode="auto">
          <a:xfrm>
            <a:off x="458788" y="1525588"/>
            <a:ext cx="8302625" cy="4835525"/>
          </a:xfrm>
          <a:prstGeom prst="rect">
            <a:avLst/>
          </a:prstGeom>
          <a:noFill/>
          <a:ln w="12700">
            <a:noFill/>
            <a:miter lim="800000"/>
            <a:headEnd/>
            <a:tailEnd/>
          </a:ln>
          <a:effectLst/>
        </p:spPr>
        <p:txBody>
          <a:bodyPr lIns="90488" tIns="44450" rIns="90488" bIns="44450">
            <a:spAutoFit/>
          </a:bodyPr>
          <a:lstStyle/>
          <a:p>
            <a:pPr>
              <a:spcBef>
                <a:spcPct val="50000"/>
              </a:spcBef>
            </a:pPr>
            <a:r>
              <a:rPr lang="en-US" b="1"/>
              <a:t>   CONVOY AND SERIAL COMMANDERS WILL:</a:t>
            </a:r>
          </a:p>
          <a:p>
            <a:pPr>
              <a:spcBef>
                <a:spcPct val="50000"/>
              </a:spcBef>
              <a:buFontTx/>
              <a:buChar char="•"/>
            </a:pPr>
            <a:r>
              <a:rPr lang="en-US" b="1"/>
              <a:t>  Review the operating standards in USAREUR Reg 55-1.</a:t>
            </a:r>
          </a:p>
          <a:p>
            <a:pPr>
              <a:spcBef>
                <a:spcPct val="50000"/>
              </a:spcBef>
              <a:buFontTx/>
              <a:buChar char="•"/>
            </a:pPr>
            <a:r>
              <a:rPr lang="en-US" b="1"/>
              <a:t>  Conduct risk management of the convoy.</a:t>
            </a:r>
          </a:p>
          <a:p>
            <a:pPr>
              <a:spcBef>
                <a:spcPct val="50000"/>
              </a:spcBef>
              <a:buFontTx/>
              <a:buChar char="•"/>
            </a:pPr>
            <a:r>
              <a:rPr lang="en-US" b="1"/>
              <a:t>  Identify hazards along the march route.  A physical reconnaissance of the march route should be conducted.</a:t>
            </a:r>
          </a:p>
          <a:p>
            <a:pPr>
              <a:spcBef>
                <a:spcPct val="50000"/>
              </a:spcBef>
              <a:buFontTx/>
              <a:buChar char="•"/>
            </a:pPr>
            <a:r>
              <a:rPr lang="en-US" b="1"/>
              <a:t>  Prepare and distribute convoy strip maps to each driver during the pre-mission briefing.</a:t>
            </a:r>
          </a:p>
          <a:p>
            <a:pPr>
              <a:spcBef>
                <a:spcPct val="50000"/>
              </a:spcBef>
              <a:buFontTx/>
              <a:buChar char="•"/>
            </a:pPr>
            <a:r>
              <a:rPr lang="en-US" b="1"/>
              <a:t>  Limit march units to 25 vehicles and march serials to no more than 5 march units (under normal circumstances).</a:t>
            </a:r>
          </a:p>
          <a:p>
            <a:pPr>
              <a:spcBef>
                <a:spcPct val="50000"/>
              </a:spcBef>
              <a:buFontTx/>
              <a:buChar char="•"/>
            </a:pPr>
            <a:r>
              <a:rPr lang="en-US" b="1"/>
              <a:t>  Ensure at least 5 minutes between march serials.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685800" y="457200"/>
            <a:ext cx="7772400" cy="914400"/>
          </a:xfrm>
          <a:noFill/>
          <a:ln w="12700">
            <a:miter lim="800000"/>
            <a:headEnd/>
            <a:tailEnd/>
          </a:ln>
        </p:spPr>
        <p:txBody>
          <a:bodyPr vert="horz" wrap="square" lIns="90488" tIns="44450" rIns="90488" bIns="44450" numCol="1" anchor="t" anchorCtr="0" compatLnSpc="1">
            <a:prstTxWarp prst="textNoShape">
              <a:avLst/>
            </a:prstTxWarp>
          </a:bodyPr>
          <a:lstStyle/>
          <a:p>
            <a:r>
              <a:rPr lang="en-US" sz="3600" b="1" u="sng"/>
              <a:t>PREOPERATIONAL CHECKS</a:t>
            </a:r>
          </a:p>
        </p:txBody>
      </p:sp>
      <p:sp>
        <p:nvSpPr>
          <p:cNvPr id="34819" name="Rectangle 3"/>
          <p:cNvSpPr>
            <a:spLocks noChangeArrowheads="1"/>
          </p:cNvSpPr>
          <p:nvPr/>
        </p:nvSpPr>
        <p:spPr bwMode="auto">
          <a:xfrm>
            <a:off x="458788" y="1296988"/>
            <a:ext cx="8302625" cy="5565775"/>
          </a:xfrm>
          <a:prstGeom prst="rect">
            <a:avLst/>
          </a:prstGeom>
          <a:noFill/>
          <a:ln w="12700">
            <a:noFill/>
            <a:miter lim="800000"/>
            <a:headEnd/>
            <a:tailEnd/>
          </a:ln>
          <a:effectLst/>
        </p:spPr>
        <p:txBody>
          <a:bodyPr lIns="90488" tIns="44450" rIns="90488" bIns="44450">
            <a:spAutoFit/>
          </a:bodyPr>
          <a:lstStyle/>
          <a:p>
            <a:pPr>
              <a:spcBef>
                <a:spcPct val="50000"/>
              </a:spcBef>
            </a:pPr>
            <a:r>
              <a:rPr lang="en-US" b="1"/>
              <a:t>CONVOY AND SERIAL COMMANDER WILL ENSURE:</a:t>
            </a:r>
          </a:p>
          <a:p>
            <a:pPr>
              <a:spcBef>
                <a:spcPct val="50000"/>
              </a:spcBef>
              <a:buFontTx/>
              <a:buChar char="•"/>
            </a:pPr>
            <a:r>
              <a:rPr lang="en-US" b="1"/>
              <a:t>   Drivers are aware of any restrictions required by special permits (e.g., hazardous cargo and special hauling permits). </a:t>
            </a:r>
          </a:p>
          <a:p>
            <a:pPr>
              <a:spcBef>
                <a:spcPct val="50000"/>
              </a:spcBef>
              <a:buFontTx/>
              <a:buChar char="•"/>
            </a:pPr>
            <a:r>
              <a:rPr lang="en-US" b="1"/>
              <a:t>  Drivers and assistant drivers possess valid OF-346.</a:t>
            </a:r>
          </a:p>
          <a:p>
            <a:pPr>
              <a:spcBef>
                <a:spcPct val="50000"/>
              </a:spcBef>
              <a:buFontTx/>
              <a:buChar char="•"/>
            </a:pPr>
            <a:r>
              <a:rPr lang="en-US" b="1"/>
              <a:t>  Radio checks are completed.</a:t>
            </a:r>
          </a:p>
          <a:p>
            <a:pPr>
              <a:spcBef>
                <a:spcPct val="50000"/>
              </a:spcBef>
              <a:buFontTx/>
              <a:buChar char="•"/>
            </a:pPr>
            <a:r>
              <a:rPr lang="en-US" b="1"/>
              <a:t>  Each vehicle has a strip map.</a:t>
            </a:r>
          </a:p>
          <a:p>
            <a:pPr>
              <a:spcBef>
                <a:spcPct val="50000"/>
              </a:spcBef>
              <a:buFontTx/>
              <a:buChar char="•"/>
            </a:pPr>
            <a:r>
              <a:rPr lang="en-US" b="1"/>
              <a:t>  A safety briefing is given to all participants, should be done as part of the pre-mission brief.</a:t>
            </a:r>
          </a:p>
          <a:p>
            <a:pPr>
              <a:spcBef>
                <a:spcPct val="50000"/>
              </a:spcBef>
              <a:buFontTx/>
              <a:buChar char="•"/>
            </a:pPr>
            <a:r>
              <a:rPr lang="en-US" b="1"/>
              <a:t>  Convoy and catch-up speeds have been briefed.    </a:t>
            </a:r>
          </a:p>
          <a:p>
            <a:pPr>
              <a:spcBef>
                <a:spcPct val="50000"/>
              </a:spcBef>
              <a:buFontTx/>
              <a:buChar char="•"/>
            </a:pPr>
            <a:r>
              <a:rPr lang="en-US" b="1"/>
              <a:t>  All trailer brake lines and safety chains have been checked.</a:t>
            </a:r>
          </a:p>
          <a:p>
            <a:pPr>
              <a:spcBef>
                <a:spcPct val="50000"/>
              </a:spcBef>
            </a:pPr>
            <a:r>
              <a:rPr lang="en-US" b="1"/>
              <a:t>    </a:t>
            </a:r>
          </a:p>
        </p:txBody>
      </p:sp>
      <p:pic>
        <p:nvPicPr>
          <p:cNvPr id="34820" name="Picture 4"/>
          <p:cNvPicPr>
            <a:picLocks noChangeArrowheads="1"/>
          </p:cNvPicPr>
          <p:nvPr/>
        </p:nvPicPr>
        <p:blipFill>
          <a:blip r:embed="rId3" cstate="print"/>
          <a:srcRect/>
          <a:stretch>
            <a:fillRect/>
          </a:stretch>
        </p:blipFill>
        <p:spPr bwMode="auto">
          <a:xfrm>
            <a:off x="5867400" y="3429000"/>
            <a:ext cx="1841500" cy="774700"/>
          </a:xfrm>
          <a:prstGeom prst="rect">
            <a:avLst/>
          </a:prstGeom>
          <a:noFill/>
          <a:ln w="12700">
            <a:noFill/>
            <a:miter lim="800000"/>
            <a:headEnd/>
            <a:tailEnd/>
          </a:ln>
          <a:effectLst/>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304800" y="304800"/>
            <a:ext cx="8534400" cy="914400"/>
          </a:xfrm>
          <a:noFill/>
          <a:ln w="12700">
            <a:miter lim="800000"/>
            <a:headEnd/>
            <a:tailEnd/>
          </a:ln>
        </p:spPr>
        <p:txBody>
          <a:bodyPr vert="horz" wrap="square" lIns="90488" tIns="44450" rIns="90488" bIns="44450" numCol="1" anchor="t" anchorCtr="0" compatLnSpc="1">
            <a:prstTxWarp prst="textNoShape">
              <a:avLst/>
            </a:prstTxWarp>
          </a:bodyPr>
          <a:lstStyle/>
          <a:p>
            <a:r>
              <a:rPr lang="en-US" sz="3600" b="1" u="sng"/>
              <a:t>PREOPERATIONAL CHECKS (Cont’d)</a:t>
            </a:r>
          </a:p>
        </p:txBody>
      </p:sp>
      <p:sp>
        <p:nvSpPr>
          <p:cNvPr id="36867" name="Rectangle 3"/>
          <p:cNvSpPr>
            <a:spLocks noChangeArrowheads="1"/>
          </p:cNvSpPr>
          <p:nvPr/>
        </p:nvSpPr>
        <p:spPr bwMode="auto">
          <a:xfrm>
            <a:off x="458788" y="1306513"/>
            <a:ext cx="8302625" cy="5018087"/>
          </a:xfrm>
          <a:prstGeom prst="rect">
            <a:avLst/>
          </a:prstGeom>
          <a:noFill/>
          <a:ln w="12700">
            <a:noFill/>
            <a:miter lim="800000"/>
            <a:headEnd/>
            <a:tailEnd/>
          </a:ln>
          <a:effectLst/>
        </p:spPr>
        <p:txBody>
          <a:bodyPr lIns="90488" tIns="44450" rIns="90488" bIns="44450">
            <a:spAutoFit/>
          </a:bodyPr>
          <a:lstStyle/>
          <a:p>
            <a:pPr>
              <a:spcBef>
                <a:spcPct val="50000"/>
              </a:spcBef>
            </a:pPr>
            <a:r>
              <a:rPr lang="en-US" b="1"/>
              <a:t>CONVOY AND SERIAL COMMANDER WILL ENSURE:</a:t>
            </a:r>
          </a:p>
          <a:p>
            <a:pPr>
              <a:spcBef>
                <a:spcPct val="50000"/>
              </a:spcBef>
              <a:buFontTx/>
              <a:buChar char="•"/>
            </a:pPr>
            <a:r>
              <a:rPr lang="en-US" b="1"/>
              <a:t>  Intervals have been discussed.</a:t>
            </a:r>
          </a:p>
          <a:p>
            <a:pPr>
              <a:spcBef>
                <a:spcPct val="50000"/>
              </a:spcBef>
              <a:buFontTx/>
              <a:buChar char="•"/>
            </a:pPr>
            <a:r>
              <a:rPr lang="en-US" b="1"/>
              <a:t>  Safety equipment (RAWLs, first aid kits, and warning triangles) is present for each vehicle IAW AR and UR 385-55.</a:t>
            </a:r>
          </a:p>
          <a:p>
            <a:pPr>
              <a:spcBef>
                <a:spcPct val="50000"/>
              </a:spcBef>
              <a:buFontTx/>
              <a:buChar char="•"/>
            </a:pPr>
            <a:r>
              <a:rPr lang="en-US" b="1"/>
              <a:t>  Convoy signs are placed on the lead and trail vehicles.</a:t>
            </a:r>
          </a:p>
          <a:p>
            <a:pPr>
              <a:spcBef>
                <a:spcPct val="50000"/>
              </a:spcBef>
              <a:buFontTx/>
              <a:buChar char="•"/>
            </a:pPr>
            <a:r>
              <a:rPr lang="en-US" b="1"/>
              <a:t>  Required security measures are implemented. </a:t>
            </a:r>
          </a:p>
          <a:p>
            <a:pPr>
              <a:spcBef>
                <a:spcPct val="50000"/>
              </a:spcBef>
              <a:buFontTx/>
              <a:buChar char="•"/>
            </a:pPr>
            <a:r>
              <a:rPr lang="en-US" b="1"/>
              <a:t>  Hazards or threats have been identified along the route.   </a:t>
            </a:r>
          </a:p>
          <a:p>
            <a:pPr>
              <a:spcBef>
                <a:spcPct val="50000"/>
              </a:spcBef>
              <a:buFontTx/>
              <a:buChar char="•"/>
            </a:pPr>
            <a:r>
              <a:rPr lang="en-US" b="1"/>
              <a:t>  Rest stop are identified.</a:t>
            </a:r>
          </a:p>
          <a:p>
            <a:pPr>
              <a:spcBef>
                <a:spcPct val="50000"/>
              </a:spcBef>
              <a:buFontTx/>
              <a:buChar char="•"/>
            </a:pPr>
            <a:r>
              <a:rPr lang="en-US" b="1"/>
              <a:t>  Break down procedures are                                                     in place and understood.</a:t>
            </a:r>
          </a:p>
        </p:txBody>
      </p:sp>
      <p:pic>
        <p:nvPicPr>
          <p:cNvPr id="36868" name="Picture 4"/>
          <p:cNvPicPr>
            <a:picLocks noChangeArrowheads="1"/>
          </p:cNvPicPr>
          <p:nvPr/>
        </p:nvPicPr>
        <p:blipFill>
          <a:blip r:embed="rId3" cstate="print"/>
          <a:srcRect/>
          <a:stretch>
            <a:fillRect/>
          </a:stretch>
        </p:blipFill>
        <p:spPr bwMode="auto">
          <a:xfrm>
            <a:off x="5334000" y="4876800"/>
            <a:ext cx="3517900" cy="1460500"/>
          </a:xfrm>
          <a:prstGeom prst="rect">
            <a:avLst/>
          </a:prstGeom>
          <a:noFill/>
          <a:ln w="12700">
            <a:noFill/>
            <a:miter lim="800000"/>
            <a:headEnd/>
            <a:tailEnd/>
          </a:ln>
          <a:effectLst/>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5800" y="381000"/>
            <a:ext cx="7772400" cy="914400"/>
          </a:xfrm>
          <a:prstGeom prst="rect">
            <a:avLst/>
          </a:prstGeom>
          <a:noFill/>
          <a:ln w="12700">
            <a:noFill/>
            <a:miter lim="800000"/>
            <a:headEnd/>
            <a:tailEnd/>
          </a:ln>
          <a:effectLst/>
        </p:spPr>
        <p:txBody>
          <a:bodyPr lIns="90488" tIns="44450" rIns="90488" bIns="44450"/>
          <a:lstStyle/>
          <a:p>
            <a:pPr algn="ctr"/>
            <a:r>
              <a:rPr lang="en-US" sz="3600" b="1" u="sng">
                <a:solidFill>
                  <a:schemeClr val="tx2"/>
                </a:solidFill>
              </a:rPr>
              <a:t>POST OPERATIONAL CHECKS</a:t>
            </a:r>
          </a:p>
        </p:txBody>
      </p:sp>
      <p:sp>
        <p:nvSpPr>
          <p:cNvPr id="38915" name="Rectangle 3"/>
          <p:cNvSpPr>
            <a:spLocks noChangeArrowheads="1"/>
          </p:cNvSpPr>
          <p:nvPr/>
        </p:nvSpPr>
        <p:spPr bwMode="auto">
          <a:xfrm>
            <a:off x="458788" y="1144588"/>
            <a:ext cx="8302625" cy="5200650"/>
          </a:xfrm>
          <a:prstGeom prst="rect">
            <a:avLst/>
          </a:prstGeom>
          <a:noFill/>
          <a:ln w="12700">
            <a:noFill/>
            <a:miter lim="800000"/>
            <a:headEnd/>
            <a:tailEnd/>
          </a:ln>
          <a:effectLst/>
        </p:spPr>
        <p:txBody>
          <a:bodyPr lIns="90488" tIns="44450" rIns="90488" bIns="44450">
            <a:spAutoFit/>
          </a:bodyPr>
          <a:lstStyle/>
          <a:p>
            <a:pPr>
              <a:spcBef>
                <a:spcPct val="50000"/>
              </a:spcBef>
            </a:pPr>
            <a:r>
              <a:rPr lang="en-US" b="1"/>
              <a:t>CONVOY AND SERIAL COMMANDER WILL ENSURE:</a:t>
            </a:r>
          </a:p>
          <a:p>
            <a:pPr>
              <a:spcBef>
                <a:spcPct val="50000"/>
              </a:spcBef>
              <a:buFontTx/>
              <a:buChar char="•"/>
            </a:pPr>
            <a:r>
              <a:rPr lang="en-US" b="1"/>
              <a:t>  Ensure all vehicles and personnel are accounted for.</a:t>
            </a:r>
          </a:p>
          <a:p>
            <a:pPr>
              <a:spcBef>
                <a:spcPct val="50000"/>
              </a:spcBef>
              <a:buFontTx/>
              <a:buChar char="•"/>
            </a:pPr>
            <a:r>
              <a:rPr lang="en-US" b="1"/>
              <a:t>  Ensure all accidents no matter how minor have been reported to the chain of command.</a:t>
            </a:r>
          </a:p>
          <a:p>
            <a:pPr>
              <a:spcBef>
                <a:spcPct val="50000"/>
              </a:spcBef>
              <a:buFontTx/>
              <a:buChar char="•"/>
            </a:pPr>
            <a:r>
              <a:rPr lang="en-US" b="1"/>
              <a:t>  Debrief drivers to identify hazards identified during convoy and report them to the convoy control center and chain of command.</a:t>
            </a:r>
          </a:p>
          <a:p>
            <a:pPr>
              <a:spcBef>
                <a:spcPct val="50000"/>
              </a:spcBef>
              <a:buFontTx/>
              <a:buChar char="•"/>
            </a:pPr>
            <a:r>
              <a:rPr lang="en-US" b="1"/>
              <a:t>  Identify weak drivers who may need additional training.</a:t>
            </a:r>
          </a:p>
          <a:p>
            <a:pPr>
              <a:spcBef>
                <a:spcPct val="50000"/>
              </a:spcBef>
              <a:buFontTx/>
              <a:buChar char="•"/>
            </a:pPr>
            <a:r>
              <a:rPr lang="en-US" b="1"/>
              <a:t>  Make notes for lessons learned for future                          convoys with this unit.</a:t>
            </a:r>
          </a:p>
          <a:p>
            <a:pPr>
              <a:spcBef>
                <a:spcPct val="50000"/>
              </a:spcBef>
              <a:buFontTx/>
              <a:buChar char="•"/>
            </a:pPr>
            <a:r>
              <a:rPr lang="en-US" b="1"/>
              <a:t>  </a:t>
            </a:r>
            <a:r>
              <a:rPr lang="en-US" b="1" u="sng"/>
              <a:t>ID and manage risks as conditions change</a:t>
            </a:r>
            <a:r>
              <a:rPr lang="en-US" b="1"/>
              <a:t>.</a:t>
            </a:r>
          </a:p>
        </p:txBody>
      </p:sp>
      <p:pic>
        <p:nvPicPr>
          <p:cNvPr id="38916" name="Picture 4"/>
          <p:cNvPicPr>
            <a:picLocks noChangeArrowheads="1"/>
          </p:cNvPicPr>
          <p:nvPr/>
        </p:nvPicPr>
        <p:blipFill>
          <a:blip r:embed="rId3" cstate="print"/>
          <a:srcRect/>
          <a:stretch>
            <a:fillRect/>
          </a:stretch>
        </p:blipFill>
        <p:spPr bwMode="auto">
          <a:xfrm>
            <a:off x="6248400" y="4876800"/>
            <a:ext cx="2527300" cy="1384300"/>
          </a:xfrm>
          <a:prstGeom prst="rect">
            <a:avLst/>
          </a:prstGeom>
          <a:noFill/>
          <a:ln w="12700">
            <a:noFill/>
            <a:miter lim="800000"/>
            <a:headEnd/>
            <a:tailEnd/>
          </a:ln>
          <a:effec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381000"/>
            <a:ext cx="7772400" cy="914400"/>
          </a:xfrm>
          <a:prstGeom prst="rect">
            <a:avLst/>
          </a:prstGeom>
          <a:noFill/>
          <a:ln w="12700">
            <a:noFill/>
            <a:miter lim="800000"/>
            <a:headEnd/>
            <a:tailEnd/>
          </a:ln>
          <a:effectLst/>
        </p:spPr>
        <p:txBody>
          <a:bodyPr lIns="90488" tIns="44450" rIns="90488" bIns="44450"/>
          <a:lstStyle/>
          <a:p>
            <a:pPr algn="ctr"/>
            <a:r>
              <a:rPr lang="en-US" sz="3600" b="1" u="sng">
                <a:solidFill>
                  <a:schemeClr val="tx2"/>
                </a:solidFill>
              </a:rPr>
              <a:t>SUMMARY </a:t>
            </a:r>
          </a:p>
        </p:txBody>
      </p:sp>
      <p:sp>
        <p:nvSpPr>
          <p:cNvPr id="40963" name="Rectangle 3"/>
          <p:cNvSpPr>
            <a:spLocks noChangeArrowheads="1"/>
          </p:cNvSpPr>
          <p:nvPr/>
        </p:nvSpPr>
        <p:spPr bwMode="auto">
          <a:xfrm>
            <a:off x="458788" y="1296988"/>
            <a:ext cx="8302625" cy="5018087"/>
          </a:xfrm>
          <a:prstGeom prst="rect">
            <a:avLst/>
          </a:prstGeom>
          <a:noFill/>
          <a:ln w="12700">
            <a:noFill/>
            <a:miter lim="800000"/>
            <a:headEnd/>
            <a:tailEnd/>
          </a:ln>
          <a:effectLst/>
        </p:spPr>
        <p:txBody>
          <a:bodyPr lIns="90488" tIns="44450" rIns="90488" bIns="44450">
            <a:spAutoFit/>
          </a:bodyPr>
          <a:lstStyle/>
          <a:p>
            <a:pPr>
              <a:spcBef>
                <a:spcPct val="50000"/>
              </a:spcBef>
              <a:buFontTx/>
              <a:buChar char="•"/>
            </a:pPr>
            <a:r>
              <a:rPr lang="en-US" b="1"/>
              <a:t>  Convoys that are conducted to standard normally involve less risk.</a:t>
            </a:r>
          </a:p>
          <a:p>
            <a:pPr>
              <a:spcBef>
                <a:spcPct val="50000"/>
              </a:spcBef>
              <a:buFontTx/>
              <a:buChar char="•"/>
            </a:pPr>
            <a:r>
              <a:rPr lang="en-US" b="1"/>
              <a:t>  Leaders should take steps now to ensure drivers training and vehicle maintenance are to standard.</a:t>
            </a:r>
          </a:p>
          <a:p>
            <a:pPr>
              <a:spcBef>
                <a:spcPct val="50000"/>
              </a:spcBef>
              <a:buFontTx/>
              <a:buChar char="•"/>
            </a:pPr>
            <a:r>
              <a:rPr lang="en-US" b="1"/>
              <a:t>  Good risk management can identify most hazards and leaders can take steps to reduce or eliminate those hazards.</a:t>
            </a:r>
          </a:p>
          <a:p>
            <a:pPr>
              <a:spcBef>
                <a:spcPct val="50000"/>
              </a:spcBef>
              <a:buFontTx/>
              <a:buChar char="•"/>
            </a:pPr>
            <a:r>
              <a:rPr lang="en-US" b="1"/>
              <a:t>  Since many accidents involve speeding, following too close and fatigue it is best to focus efforts to reduce these causes.</a:t>
            </a:r>
          </a:p>
          <a:p>
            <a:pPr>
              <a:spcBef>
                <a:spcPct val="50000"/>
              </a:spcBef>
              <a:buFontTx/>
              <a:buChar char="•"/>
            </a:pPr>
            <a:r>
              <a:rPr lang="en-US" b="1"/>
              <a:t>  Preoperational checks can identify last minute issues that can create hazards.</a:t>
            </a:r>
          </a:p>
          <a:p>
            <a:pPr>
              <a:spcBef>
                <a:spcPct val="50000"/>
              </a:spcBef>
              <a:buFontTx/>
              <a:buChar char="•"/>
            </a:pPr>
            <a:r>
              <a:rPr lang="en-US" b="1"/>
              <a:t>  Leadership is key to reducing the risk for convoys.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7388" y="685800"/>
            <a:ext cx="7921625" cy="2816225"/>
          </a:xfrm>
          <a:prstGeom prst="rect">
            <a:avLst/>
          </a:prstGeom>
          <a:solidFill>
            <a:srgbClr val="FFFFFF"/>
          </a:solidFill>
          <a:ln w="12700">
            <a:solidFill>
              <a:srgbClr val="000000"/>
            </a:solidFill>
            <a:miter lim="800000"/>
            <a:headEnd/>
            <a:tailEnd/>
          </a:ln>
          <a:effectLst/>
        </p:spPr>
        <p:txBody>
          <a:bodyPr lIns="90488" tIns="44450" rIns="90488" bIns="44450"/>
          <a:lstStyle/>
          <a:p>
            <a:pPr algn="ctr"/>
            <a:r>
              <a:rPr lang="en-US" sz="4000" b="1">
                <a:solidFill>
                  <a:schemeClr val="tx2"/>
                </a:solidFill>
              </a:rPr>
              <a:t>A CO 3-4 AVN</a:t>
            </a:r>
          </a:p>
          <a:p>
            <a:pPr algn="ctr"/>
            <a:r>
              <a:rPr lang="en-US" sz="4000" b="1">
                <a:solidFill>
                  <a:schemeClr val="tx2"/>
                </a:solidFill>
              </a:rPr>
              <a:t>CONVOY SAFETY</a:t>
            </a:r>
            <a:br>
              <a:rPr lang="en-US" sz="4000" b="1">
                <a:solidFill>
                  <a:schemeClr val="tx2"/>
                </a:solidFill>
              </a:rPr>
            </a:br>
            <a:r>
              <a:rPr lang="en-US" sz="4000" b="1">
                <a:solidFill>
                  <a:schemeClr val="tx2"/>
                </a:solidFill>
              </a:rPr>
              <a:t>CHAIN TEACHING PACKAGE</a:t>
            </a:r>
          </a:p>
        </p:txBody>
      </p:sp>
      <p:pic>
        <p:nvPicPr>
          <p:cNvPr id="4099" name="Picture 3"/>
          <p:cNvPicPr>
            <a:picLocks noChangeArrowheads="1"/>
          </p:cNvPicPr>
          <p:nvPr/>
        </p:nvPicPr>
        <p:blipFill>
          <a:blip r:embed="rId3" cstate="print"/>
          <a:srcRect/>
          <a:stretch>
            <a:fillRect/>
          </a:stretch>
        </p:blipFill>
        <p:spPr bwMode="auto">
          <a:xfrm>
            <a:off x="838200" y="4800600"/>
            <a:ext cx="2755900" cy="1231900"/>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a:stretch>
            <a:fillRect/>
          </a:stretch>
        </p:blipFill>
        <p:spPr bwMode="auto">
          <a:xfrm>
            <a:off x="3352800" y="4876800"/>
            <a:ext cx="2755900" cy="1231900"/>
          </a:xfrm>
          <a:prstGeom prst="rect">
            <a:avLst/>
          </a:prstGeom>
          <a:noFill/>
          <a:ln w="12700">
            <a:noFill/>
            <a:miter lim="800000"/>
            <a:headEnd/>
            <a:tailEnd/>
          </a:ln>
          <a:effectLst/>
        </p:spPr>
      </p:pic>
      <p:pic>
        <p:nvPicPr>
          <p:cNvPr id="4101" name="Picture 5"/>
          <p:cNvPicPr>
            <a:picLocks noChangeArrowheads="1"/>
          </p:cNvPicPr>
          <p:nvPr/>
        </p:nvPicPr>
        <p:blipFill>
          <a:blip r:embed="rId5" cstate="print"/>
          <a:srcRect/>
          <a:stretch>
            <a:fillRect/>
          </a:stretch>
        </p:blipFill>
        <p:spPr bwMode="auto">
          <a:xfrm>
            <a:off x="5867400" y="5029200"/>
            <a:ext cx="2755900" cy="1231900"/>
          </a:xfrm>
          <a:prstGeom prst="rect">
            <a:avLst/>
          </a:prstGeom>
          <a:noFill/>
          <a:ln w="12700">
            <a:noFill/>
            <a:miter lim="800000"/>
            <a:headEnd/>
            <a:tailEnd/>
          </a:ln>
          <a:effec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28638" y="528638"/>
            <a:ext cx="8162925" cy="638175"/>
          </a:xfrm>
          <a:prstGeom prst="rect">
            <a:avLst/>
          </a:prstGeom>
          <a:noFill/>
          <a:ln w="12700">
            <a:noFill/>
            <a:miter lim="800000"/>
            <a:headEnd/>
            <a:tailEnd/>
          </a:ln>
          <a:effectLst/>
        </p:spPr>
        <p:txBody>
          <a:bodyPr lIns="90488" tIns="44450" rIns="90488" bIns="44450">
            <a:spAutoFit/>
          </a:bodyPr>
          <a:lstStyle/>
          <a:p>
            <a:pPr algn="ctr">
              <a:spcBef>
                <a:spcPct val="50000"/>
              </a:spcBef>
            </a:pPr>
            <a:r>
              <a:rPr lang="en-US" sz="3600" b="1" u="sng"/>
              <a:t>TOP THREE ACCIDENT CAUSES</a:t>
            </a:r>
          </a:p>
        </p:txBody>
      </p:sp>
      <p:pic>
        <p:nvPicPr>
          <p:cNvPr id="8195" name="Picture 3"/>
          <p:cNvPicPr>
            <a:picLocks noChangeArrowheads="1"/>
          </p:cNvPicPr>
          <p:nvPr/>
        </p:nvPicPr>
        <p:blipFill>
          <a:blip r:embed="rId3" cstate="print"/>
          <a:srcRect/>
          <a:stretch>
            <a:fillRect/>
          </a:stretch>
        </p:blipFill>
        <p:spPr bwMode="auto">
          <a:xfrm>
            <a:off x="914400" y="5105400"/>
            <a:ext cx="1841500" cy="774700"/>
          </a:xfrm>
          <a:prstGeom prst="rect">
            <a:avLst/>
          </a:prstGeom>
          <a:noFill/>
          <a:ln w="12700">
            <a:noFill/>
            <a:miter lim="800000"/>
            <a:headEnd/>
            <a:tailEnd/>
          </a:ln>
          <a:effectLst/>
        </p:spPr>
      </p:pic>
      <p:pic>
        <p:nvPicPr>
          <p:cNvPr id="8196" name="Picture 4"/>
          <p:cNvPicPr>
            <a:picLocks noChangeArrowheads="1"/>
          </p:cNvPicPr>
          <p:nvPr/>
        </p:nvPicPr>
        <p:blipFill>
          <a:blip r:embed="rId4" cstate="print"/>
          <a:srcRect/>
          <a:stretch>
            <a:fillRect/>
          </a:stretch>
        </p:blipFill>
        <p:spPr bwMode="auto">
          <a:xfrm>
            <a:off x="3124200" y="5257800"/>
            <a:ext cx="1308100" cy="622300"/>
          </a:xfrm>
          <a:prstGeom prst="rect">
            <a:avLst/>
          </a:prstGeom>
          <a:noFill/>
          <a:ln w="12700">
            <a:noFill/>
            <a:miter lim="800000"/>
            <a:headEnd/>
            <a:tailEnd/>
          </a:ln>
          <a:effectLst/>
        </p:spPr>
      </p:pic>
      <p:pic>
        <p:nvPicPr>
          <p:cNvPr id="8197" name="Picture 5"/>
          <p:cNvPicPr>
            <a:picLocks noChangeArrowheads="1"/>
          </p:cNvPicPr>
          <p:nvPr/>
        </p:nvPicPr>
        <p:blipFill>
          <a:blip r:embed="rId5" cstate="print"/>
          <a:srcRect/>
          <a:stretch>
            <a:fillRect/>
          </a:stretch>
        </p:blipFill>
        <p:spPr bwMode="auto">
          <a:xfrm>
            <a:off x="6019800" y="5257800"/>
            <a:ext cx="1308100" cy="622300"/>
          </a:xfrm>
          <a:prstGeom prst="rect">
            <a:avLst/>
          </a:prstGeom>
          <a:noFill/>
          <a:ln w="12700">
            <a:noFill/>
            <a:miter lim="800000"/>
            <a:headEnd/>
            <a:tailEnd/>
          </a:ln>
          <a:effectLst/>
        </p:spPr>
      </p:pic>
      <p:sp>
        <p:nvSpPr>
          <p:cNvPr id="8198" name="Rectangle 6"/>
          <p:cNvSpPr>
            <a:spLocks noChangeArrowheads="1"/>
          </p:cNvSpPr>
          <p:nvPr/>
        </p:nvSpPr>
        <p:spPr bwMode="auto">
          <a:xfrm>
            <a:off x="762000" y="1847850"/>
            <a:ext cx="7183438" cy="2781300"/>
          </a:xfrm>
          <a:prstGeom prst="rect">
            <a:avLst/>
          </a:prstGeom>
          <a:noFill/>
          <a:ln w="12700">
            <a:noFill/>
            <a:miter lim="800000"/>
            <a:headEnd/>
            <a:tailEnd/>
          </a:ln>
          <a:effectLst/>
        </p:spPr>
        <p:txBody>
          <a:bodyPr wrap="none" lIns="90488" tIns="44450" rIns="90488" bIns="44450">
            <a:spAutoFit/>
          </a:bodyPr>
          <a:lstStyle/>
          <a:p>
            <a:pPr algn="ctr">
              <a:spcBef>
                <a:spcPct val="50000"/>
              </a:spcBef>
            </a:pPr>
            <a:r>
              <a:rPr lang="en-US" sz="4400" b="1"/>
              <a:t>FOLLOWING TOO CLOSE</a:t>
            </a:r>
          </a:p>
          <a:p>
            <a:pPr algn="ctr">
              <a:spcBef>
                <a:spcPct val="50000"/>
              </a:spcBef>
            </a:pPr>
            <a:r>
              <a:rPr lang="en-US" sz="4400" b="1"/>
              <a:t>SPEEDING</a:t>
            </a:r>
          </a:p>
          <a:p>
            <a:pPr algn="ctr">
              <a:spcBef>
                <a:spcPct val="50000"/>
              </a:spcBef>
            </a:pPr>
            <a:r>
              <a:rPr lang="en-US" sz="4400" b="1"/>
              <a:t>FATIGUE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7388" y="534988"/>
            <a:ext cx="7769225" cy="8350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a:t>STANDARDS</a:t>
            </a:r>
          </a:p>
        </p:txBody>
      </p:sp>
      <p:sp>
        <p:nvSpPr>
          <p:cNvPr id="10243" name="Rectangle 3"/>
          <p:cNvSpPr>
            <a:spLocks noChangeArrowheads="1"/>
          </p:cNvSpPr>
          <p:nvPr/>
        </p:nvSpPr>
        <p:spPr bwMode="auto">
          <a:xfrm>
            <a:off x="452438" y="1366838"/>
            <a:ext cx="8162925" cy="4848225"/>
          </a:xfrm>
          <a:prstGeom prst="rect">
            <a:avLst/>
          </a:prstGeom>
          <a:noFill/>
          <a:ln w="12700">
            <a:noFill/>
            <a:miter lim="800000"/>
            <a:headEnd/>
            <a:tailEnd/>
          </a:ln>
          <a:effectLst/>
        </p:spPr>
        <p:txBody>
          <a:bodyPr lIns="90488" tIns="44450" rIns="90488" bIns="44450">
            <a:spAutoFit/>
          </a:bodyPr>
          <a:lstStyle/>
          <a:p>
            <a:pPr algn="ctr">
              <a:spcBef>
                <a:spcPct val="50000"/>
              </a:spcBef>
            </a:pPr>
            <a:r>
              <a:rPr lang="en-US" b="1"/>
              <a:t>AR 55-29</a:t>
            </a:r>
          </a:p>
          <a:p>
            <a:pPr algn="ctr">
              <a:spcBef>
                <a:spcPct val="50000"/>
              </a:spcBef>
            </a:pPr>
            <a:r>
              <a:rPr lang="en-US" b="1"/>
              <a:t>AR 385-55</a:t>
            </a:r>
          </a:p>
          <a:p>
            <a:pPr algn="ctr">
              <a:spcBef>
                <a:spcPct val="50000"/>
              </a:spcBef>
            </a:pPr>
            <a:r>
              <a:rPr lang="en-US" b="1"/>
              <a:t>AR 600-55</a:t>
            </a:r>
          </a:p>
          <a:p>
            <a:pPr algn="ctr">
              <a:spcBef>
                <a:spcPct val="50000"/>
              </a:spcBef>
            </a:pPr>
            <a:r>
              <a:rPr lang="en-US" b="1"/>
              <a:t>UR 55-1</a:t>
            </a:r>
          </a:p>
          <a:p>
            <a:pPr algn="ctr">
              <a:spcBef>
                <a:spcPct val="50000"/>
              </a:spcBef>
            </a:pPr>
            <a:r>
              <a:rPr lang="en-US" b="1"/>
              <a:t>UR 385-55</a:t>
            </a:r>
          </a:p>
          <a:p>
            <a:pPr algn="ctr">
              <a:spcBef>
                <a:spcPct val="50000"/>
              </a:spcBef>
            </a:pPr>
            <a:r>
              <a:rPr lang="en-US" b="1"/>
              <a:t>UR PAM 385-15</a:t>
            </a:r>
          </a:p>
          <a:p>
            <a:pPr algn="ctr">
              <a:spcBef>
                <a:spcPct val="50000"/>
              </a:spcBef>
            </a:pPr>
            <a:r>
              <a:rPr lang="en-US" b="1"/>
              <a:t>FM 21-305</a:t>
            </a:r>
          </a:p>
          <a:p>
            <a:pPr algn="ctr">
              <a:spcBef>
                <a:spcPct val="50000"/>
              </a:spcBef>
            </a:pPr>
            <a:r>
              <a:rPr lang="en-US" b="1"/>
              <a:t>FM 55-30</a:t>
            </a:r>
          </a:p>
          <a:p>
            <a:pPr algn="ctr">
              <a:spcBef>
                <a:spcPct val="50000"/>
              </a:spcBef>
            </a:pPr>
            <a:r>
              <a:rPr lang="en-US" b="1"/>
              <a:t>V CORPS SAFETY PROGRAM SOP</a:t>
            </a:r>
          </a:p>
        </p:txBody>
      </p:sp>
      <p:pic>
        <p:nvPicPr>
          <p:cNvPr id="10244" name="Picture 4"/>
          <p:cNvPicPr>
            <a:picLocks noChangeArrowheads="1"/>
          </p:cNvPicPr>
          <p:nvPr/>
        </p:nvPicPr>
        <p:blipFill>
          <a:blip r:embed="rId3" cstate="print"/>
          <a:srcRect/>
          <a:stretch>
            <a:fillRect/>
          </a:stretch>
        </p:blipFill>
        <p:spPr bwMode="auto">
          <a:xfrm>
            <a:off x="457200" y="2362200"/>
            <a:ext cx="2755900" cy="1231900"/>
          </a:xfrm>
          <a:prstGeom prst="rect">
            <a:avLst/>
          </a:prstGeom>
          <a:noFill/>
          <a:ln w="12700">
            <a:noFill/>
            <a:miter lim="800000"/>
            <a:headEnd/>
            <a:tailEnd/>
          </a:ln>
          <a:effec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7388" y="534988"/>
            <a:ext cx="7769225" cy="9112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u="sng"/>
              <a:t>RESPONSIBILITIES</a:t>
            </a:r>
          </a:p>
        </p:txBody>
      </p:sp>
      <p:sp>
        <p:nvSpPr>
          <p:cNvPr id="12291" name="Rectangle 3"/>
          <p:cNvSpPr>
            <a:spLocks noChangeArrowheads="1"/>
          </p:cNvSpPr>
          <p:nvPr/>
        </p:nvSpPr>
        <p:spPr bwMode="auto">
          <a:xfrm>
            <a:off x="452438" y="1666875"/>
            <a:ext cx="8162925" cy="5026025"/>
          </a:xfrm>
          <a:prstGeom prst="rect">
            <a:avLst/>
          </a:prstGeom>
          <a:noFill/>
          <a:ln w="12700">
            <a:noFill/>
            <a:miter lim="800000"/>
            <a:headEnd/>
            <a:tailEnd/>
          </a:ln>
          <a:effectLst/>
        </p:spPr>
        <p:txBody>
          <a:bodyPr lIns="90488" tIns="44450" rIns="90488" bIns="44450">
            <a:spAutoFit/>
          </a:bodyPr>
          <a:lstStyle/>
          <a:p>
            <a:pPr>
              <a:spcBef>
                <a:spcPct val="50000"/>
              </a:spcBef>
            </a:pPr>
            <a:r>
              <a:rPr lang="en-US" b="1"/>
              <a:t>  UNIT COMMANDERS:</a:t>
            </a:r>
          </a:p>
          <a:p>
            <a:pPr>
              <a:spcBef>
                <a:spcPct val="50000"/>
              </a:spcBef>
              <a:buFontTx/>
              <a:buChar char="•"/>
            </a:pPr>
            <a:r>
              <a:rPr lang="en-US" sz="2200" b="1"/>
              <a:t>  Ensure risk management is applied to convoy operations.</a:t>
            </a:r>
          </a:p>
          <a:p>
            <a:pPr>
              <a:spcBef>
                <a:spcPct val="50000"/>
              </a:spcBef>
              <a:buFontTx/>
              <a:buChar char="•"/>
            </a:pPr>
            <a:r>
              <a:rPr lang="en-US" sz="2200" b="1"/>
              <a:t>  Carefully select and thoroughly brief convoy commanders on their duties and responsibilities.</a:t>
            </a:r>
          </a:p>
          <a:p>
            <a:pPr>
              <a:spcBef>
                <a:spcPct val="50000"/>
              </a:spcBef>
              <a:buFontTx/>
              <a:buChar char="•"/>
            </a:pPr>
            <a:r>
              <a:rPr lang="en-US" sz="2200" b="1"/>
              <a:t>  Ensure battalion-level driver training is IAW AR 600-55.</a:t>
            </a:r>
          </a:p>
          <a:p>
            <a:pPr>
              <a:spcBef>
                <a:spcPct val="50000"/>
              </a:spcBef>
              <a:buFontTx/>
              <a:buChar char="•"/>
            </a:pPr>
            <a:r>
              <a:rPr lang="en-US" sz="2200" b="1"/>
              <a:t>  Ensure unit SOP specifically addresses duties and responsibilities of drivers, assistant drivers, and senior occupants.</a:t>
            </a:r>
          </a:p>
          <a:p>
            <a:pPr>
              <a:spcBef>
                <a:spcPct val="50000"/>
              </a:spcBef>
              <a:buFontTx/>
              <a:buChar char="•"/>
            </a:pPr>
            <a:r>
              <a:rPr lang="en-US" sz="2200" b="1"/>
              <a:t>  Enforce safety belt use in vehicles equipped with seat belts.</a:t>
            </a:r>
          </a:p>
          <a:p>
            <a:pPr>
              <a:spcBef>
                <a:spcPct val="50000"/>
              </a:spcBef>
              <a:buFontTx/>
              <a:buChar char="•"/>
            </a:pPr>
            <a:r>
              <a:rPr lang="en-US" sz="2200" b="1"/>
              <a:t>  Know the top accidents causes and address these causes and countermeasures in unit training programs.</a:t>
            </a:r>
          </a:p>
          <a:p>
            <a:pPr>
              <a:spcBef>
                <a:spcPct val="50000"/>
              </a:spcBef>
            </a:pPr>
            <a:r>
              <a:rPr lang="en-US" b="1"/>
              <a:t>      </a:t>
            </a:r>
          </a:p>
        </p:txBody>
      </p:sp>
      <p:pic>
        <p:nvPicPr>
          <p:cNvPr id="12292" name="Picture 4"/>
          <p:cNvPicPr>
            <a:picLocks noChangeArrowheads="1"/>
          </p:cNvPicPr>
          <p:nvPr/>
        </p:nvPicPr>
        <p:blipFill>
          <a:blip r:embed="rId3" cstate="print"/>
          <a:srcRect/>
          <a:stretch>
            <a:fillRect/>
          </a:stretch>
        </p:blipFill>
        <p:spPr bwMode="auto">
          <a:xfrm>
            <a:off x="6172200" y="1524000"/>
            <a:ext cx="1612900" cy="622300"/>
          </a:xfrm>
          <a:prstGeom prst="rect">
            <a:avLst/>
          </a:prstGeom>
          <a:noFill/>
          <a:ln w="12700">
            <a:noFill/>
            <a:miter lim="800000"/>
            <a:headEnd/>
            <a:tailEnd/>
          </a:ln>
          <a:effectLst/>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87388" y="534988"/>
            <a:ext cx="7769225" cy="9112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u="sng"/>
              <a:t>RESPONSIBILITIES</a:t>
            </a:r>
          </a:p>
        </p:txBody>
      </p:sp>
      <p:sp>
        <p:nvSpPr>
          <p:cNvPr id="14339" name="Rectangle 3"/>
          <p:cNvSpPr>
            <a:spLocks noChangeArrowheads="1"/>
          </p:cNvSpPr>
          <p:nvPr/>
        </p:nvSpPr>
        <p:spPr bwMode="auto">
          <a:xfrm>
            <a:off x="452438" y="1450975"/>
            <a:ext cx="8162925" cy="5030788"/>
          </a:xfrm>
          <a:prstGeom prst="rect">
            <a:avLst/>
          </a:prstGeom>
          <a:noFill/>
          <a:ln w="12700">
            <a:noFill/>
            <a:miter lim="800000"/>
            <a:headEnd/>
            <a:tailEnd/>
          </a:ln>
          <a:effectLst/>
        </p:spPr>
        <p:txBody>
          <a:bodyPr lIns="90488" tIns="44450" rIns="90488" bIns="44450">
            <a:spAutoFit/>
          </a:bodyPr>
          <a:lstStyle/>
          <a:p>
            <a:pPr>
              <a:spcBef>
                <a:spcPct val="50000"/>
              </a:spcBef>
            </a:pPr>
            <a:r>
              <a:rPr lang="en-US" b="1"/>
              <a:t>  CONVOY COMMANDERS:</a:t>
            </a:r>
          </a:p>
          <a:p>
            <a:pPr>
              <a:spcBef>
                <a:spcPct val="50000"/>
              </a:spcBef>
              <a:buFontTx/>
              <a:buChar char="•"/>
            </a:pPr>
            <a:r>
              <a:rPr lang="en-US" b="1"/>
              <a:t>   Have knowledge of all restrictions required by Ground Precautionary Messages, Safety of Use Messages, Safety Alert Messages, etc., for vehicles in the convoy.</a:t>
            </a:r>
          </a:p>
          <a:p>
            <a:pPr>
              <a:spcBef>
                <a:spcPct val="50000"/>
              </a:spcBef>
              <a:buFontTx/>
              <a:buChar char="•"/>
            </a:pPr>
            <a:r>
              <a:rPr lang="en-US" b="1"/>
              <a:t>   Ensure that special attention is placed on seatbelt use. </a:t>
            </a:r>
          </a:p>
          <a:p>
            <a:pPr>
              <a:spcBef>
                <a:spcPct val="50000"/>
              </a:spcBef>
              <a:buFontTx/>
              <a:buChar char="•"/>
            </a:pPr>
            <a:r>
              <a:rPr lang="en-US" b="1"/>
              <a:t>   Ensure rest stops are used and maximum driving times are IAW UR 385-55.</a:t>
            </a:r>
          </a:p>
          <a:p>
            <a:pPr>
              <a:spcBef>
                <a:spcPct val="50000"/>
              </a:spcBef>
              <a:buFontTx/>
              <a:buChar char="•"/>
            </a:pPr>
            <a:r>
              <a:rPr lang="en-US" b="1"/>
              <a:t>   Ensure troops are briefed on convoy speeds, catch-up speed, following distance, etc.</a:t>
            </a:r>
          </a:p>
          <a:p>
            <a:pPr>
              <a:spcBef>
                <a:spcPct val="50000"/>
              </a:spcBef>
              <a:buFontTx/>
              <a:buChar char="•"/>
            </a:pPr>
            <a:r>
              <a:rPr lang="en-US" b="1"/>
              <a:t>   Ensure control is established and maintained within the convoy until mission is complete.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7388" y="534988"/>
            <a:ext cx="7769225" cy="911225"/>
          </a:xfrm>
          <a:solidFill>
            <a:srgbClr val="FFFFFF"/>
          </a:solidFill>
          <a:ln w="12700">
            <a:solidFill>
              <a:srgbClr val="000000"/>
            </a:solidFill>
            <a:miter lim="800000"/>
            <a:headEnd/>
            <a:tailEnd/>
          </a:ln>
        </p:spPr>
        <p:txBody>
          <a:bodyPr vert="horz" wrap="square" lIns="90488" tIns="44450" rIns="90488" bIns="44450" numCol="1" anchor="t" anchorCtr="0" compatLnSpc="1">
            <a:prstTxWarp prst="textNoShape">
              <a:avLst/>
            </a:prstTxWarp>
          </a:bodyPr>
          <a:lstStyle/>
          <a:p>
            <a:r>
              <a:rPr lang="en-US" sz="3600" b="1" u="sng"/>
              <a:t>RESPONSIBILITIES</a:t>
            </a:r>
          </a:p>
        </p:txBody>
      </p:sp>
      <p:sp>
        <p:nvSpPr>
          <p:cNvPr id="16387" name="Rectangle 3"/>
          <p:cNvSpPr>
            <a:spLocks noChangeArrowheads="1"/>
          </p:cNvSpPr>
          <p:nvPr/>
        </p:nvSpPr>
        <p:spPr bwMode="auto">
          <a:xfrm>
            <a:off x="460375" y="1144588"/>
            <a:ext cx="8150225" cy="5200650"/>
          </a:xfrm>
          <a:prstGeom prst="rect">
            <a:avLst/>
          </a:prstGeom>
          <a:noFill/>
          <a:ln w="12700">
            <a:noFill/>
            <a:miter lim="800000"/>
            <a:headEnd/>
            <a:tailEnd/>
          </a:ln>
          <a:effectLst/>
        </p:spPr>
        <p:txBody>
          <a:bodyPr lIns="90488" tIns="44450" rIns="90488" bIns="44450">
            <a:spAutoFit/>
          </a:bodyPr>
          <a:lstStyle/>
          <a:p>
            <a:pPr>
              <a:spcBef>
                <a:spcPct val="50000"/>
              </a:spcBef>
            </a:pPr>
            <a:endParaRPr lang="en-US" b="1"/>
          </a:p>
          <a:p>
            <a:pPr>
              <a:spcBef>
                <a:spcPct val="50000"/>
              </a:spcBef>
            </a:pPr>
            <a:r>
              <a:rPr lang="en-US" b="1"/>
              <a:t>  SERIAL OR MARCH UNIT COMMANDERS :</a:t>
            </a:r>
          </a:p>
          <a:p>
            <a:pPr>
              <a:spcBef>
                <a:spcPct val="50000"/>
              </a:spcBef>
              <a:buFontTx/>
              <a:buChar char="•"/>
            </a:pPr>
            <a:r>
              <a:rPr lang="en-US" b="1"/>
              <a:t>  Maintain positive control of convoy serial or march unit at all times.</a:t>
            </a:r>
          </a:p>
          <a:p>
            <a:pPr>
              <a:spcBef>
                <a:spcPct val="50000"/>
              </a:spcBef>
              <a:buFontTx/>
              <a:buChar char="•"/>
            </a:pPr>
            <a:r>
              <a:rPr lang="en-US" b="1"/>
              <a:t>  Be in a position where they can best control their convoy element.</a:t>
            </a:r>
          </a:p>
          <a:p>
            <a:pPr>
              <a:spcBef>
                <a:spcPct val="50000"/>
              </a:spcBef>
              <a:buFontTx/>
              <a:buChar char="•"/>
            </a:pPr>
            <a:r>
              <a:rPr lang="en-US" b="1"/>
              <a:t>  Supervise the operation of the serial or march unit and ensure break downs and other emergency procedures are responded to properly.</a:t>
            </a:r>
          </a:p>
          <a:p>
            <a:pPr>
              <a:spcBef>
                <a:spcPct val="50000"/>
              </a:spcBef>
            </a:pPr>
            <a:r>
              <a:rPr lang="en-US" b="1"/>
              <a:t>    </a:t>
            </a:r>
          </a:p>
          <a:p>
            <a:pPr latinLnBrk="1">
              <a:spcBef>
                <a:spcPct val="50000"/>
              </a:spcBef>
              <a:buFontTx/>
              <a:buChar char="•"/>
            </a:pPr>
            <a:endParaRPr lang="en-US" b="1"/>
          </a:p>
        </p:txBody>
      </p:sp>
      <p:pic>
        <p:nvPicPr>
          <p:cNvPr id="16388" name="Picture 4"/>
          <p:cNvPicPr>
            <a:picLocks noChangeArrowheads="1"/>
          </p:cNvPicPr>
          <p:nvPr/>
        </p:nvPicPr>
        <p:blipFill>
          <a:blip r:embed="rId3" cstate="print"/>
          <a:srcRect/>
          <a:stretch>
            <a:fillRect/>
          </a:stretch>
        </p:blipFill>
        <p:spPr bwMode="auto">
          <a:xfrm>
            <a:off x="3733800" y="4953000"/>
            <a:ext cx="2527300" cy="1384300"/>
          </a:xfrm>
          <a:prstGeom prst="rect">
            <a:avLst/>
          </a:prstGeom>
          <a:noFill/>
          <a:ln w="12700">
            <a:noFill/>
            <a:miter lim="800000"/>
            <a:headEnd/>
            <a:tailEnd/>
          </a:ln>
          <a:effec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381000"/>
            <a:ext cx="7772400" cy="914400"/>
          </a:xfrm>
          <a:prstGeom prst="rect">
            <a:avLst/>
          </a:prstGeom>
          <a:noFill/>
          <a:ln w="12700">
            <a:noFill/>
            <a:miter lim="800000"/>
            <a:headEnd/>
            <a:tailEnd/>
          </a:ln>
          <a:effectLst/>
        </p:spPr>
        <p:txBody>
          <a:bodyPr lIns="90488" tIns="44450" rIns="90488" bIns="44450"/>
          <a:lstStyle/>
          <a:p>
            <a:pPr algn="ctr"/>
            <a:r>
              <a:rPr lang="en-US" sz="3600" b="1" u="sng">
                <a:solidFill>
                  <a:schemeClr val="tx2"/>
                </a:solidFill>
              </a:rPr>
              <a:t>RESPONSIBILITIES</a:t>
            </a:r>
          </a:p>
        </p:txBody>
      </p:sp>
      <p:sp>
        <p:nvSpPr>
          <p:cNvPr id="18435" name="Rectangle 3"/>
          <p:cNvSpPr>
            <a:spLocks noChangeArrowheads="1"/>
          </p:cNvSpPr>
          <p:nvPr/>
        </p:nvSpPr>
        <p:spPr bwMode="auto">
          <a:xfrm>
            <a:off x="458788" y="1228725"/>
            <a:ext cx="8150225" cy="5200650"/>
          </a:xfrm>
          <a:prstGeom prst="rect">
            <a:avLst/>
          </a:prstGeom>
          <a:noFill/>
          <a:ln w="12700">
            <a:noFill/>
            <a:miter lim="800000"/>
            <a:headEnd/>
            <a:tailEnd/>
          </a:ln>
          <a:effectLst/>
        </p:spPr>
        <p:txBody>
          <a:bodyPr lIns="90488" tIns="44450" rIns="90488" bIns="44450">
            <a:spAutoFit/>
          </a:bodyPr>
          <a:lstStyle/>
          <a:p>
            <a:pPr>
              <a:spcBef>
                <a:spcPct val="50000"/>
              </a:spcBef>
            </a:pPr>
            <a:r>
              <a:rPr lang="en-US" b="1"/>
              <a:t>  DRIVER AND ASSISTANCE DRIVER:</a:t>
            </a:r>
          </a:p>
          <a:p>
            <a:pPr>
              <a:spcBef>
                <a:spcPct val="50000"/>
              </a:spcBef>
              <a:buFontTx/>
              <a:buChar char="•"/>
            </a:pPr>
            <a:r>
              <a:rPr lang="en-US" b="1"/>
              <a:t>  Have knowledge of all restrictions required by Ground Precautionary Messages, Safety of Use Messages, Safety Alert Messages, etc., for their vehicle.</a:t>
            </a:r>
          </a:p>
          <a:p>
            <a:pPr>
              <a:spcBef>
                <a:spcPct val="50000"/>
              </a:spcBef>
              <a:buFontTx/>
              <a:buChar char="•"/>
            </a:pPr>
            <a:r>
              <a:rPr lang="en-US" b="1"/>
              <a:t>  Use seat belts at all times. </a:t>
            </a:r>
          </a:p>
          <a:p>
            <a:pPr>
              <a:spcBef>
                <a:spcPct val="50000"/>
              </a:spcBef>
              <a:buFontTx/>
              <a:buChar char="•"/>
            </a:pPr>
            <a:r>
              <a:rPr lang="en-US" b="1"/>
              <a:t>  Use rest stops to stretch and relax.</a:t>
            </a:r>
          </a:p>
          <a:p>
            <a:pPr>
              <a:spcBef>
                <a:spcPct val="50000"/>
              </a:spcBef>
              <a:buFontTx/>
              <a:buChar char="•"/>
            </a:pPr>
            <a:r>
              <a:rPr lang="en-US" b="1"/>
              <a:t>  Use only the briefed convoy speed, catch-up speed, and  following distances.</a:t>
            </a:r>
          </a:p>
          <a:p>
            <a:pPr>
              <a:spcBef>
                <a:spcPct val="50000"/>
              </a:spcBef>
              <a:buFontTx/>
              <a:buChar char="•"/>
            </a:pPr>
            <a:r>
              <a:rPr lang="en-US" b="1"/>
              <a:t>  Follow all directions given by convoy and serial commanders.</a:t>
            </a:r>
          </a:p>
          <a:p>
            <a:pPr>
              <a:spcBef>
                <a:spcPct val="50000"/>
              </a:spcBef>
              <a:buFontTx/>
              <a:buChar char="•"/>
            </a:pPr>
            <a:r>
              <a:rPr lang="en-US" b="1"/>
              <a:t>  Respond to emergency situations as needed.</a:t>
            </a:r>
          </a:p>
        </p:txBody>
      </p:sp>
      <p:pic>
        <p:nvPicPr>
          <p:cNvPr id="18436" name="Picture 4"/>
          <p:cNvPicPr>
            <a:picLocks noChangeArrowheads="1"/>
          </p:cNvPicPr>
          <p:nvPr/>
        </p:nvPicPr>
        <p:blipFill>
          <a:blip r:embed="rId3" cstate="print"/>
          <a:srcRect/>
          <a:stretch>
            <a:fillRect/>
          </a:stretch>
        </p:blipFill>
        <p:spPr bwMode="auto">
          <a:xfrm>
            <a:off x="5867400" y="2667000"/>
            <a:ext cx="2527300" cy="1384300"/>
          </a:xfrm>
          <a:prstGeom prst="rect">
            <a:avLst/>
          </a:prstGeom>
          <a:noFill/>
          <a:ln w="12700">
            <a:noFill/>
            <a:miter lim="800000"/>
            <a:headEnd/>
            <a:tailEnd/>
          </a:ln>
          <a:effec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381000"/>
            <a:ext cx="7772400" cy="914400"/>
          </a:xfrm>
          <a:prstGeom prst="rect">
            <a:avLst/>
          </a:prstGeom>
          <a:noFill/>
          <a:ln w="12700">
            <a:noFill/>
            <a:miter lim="800000"/>
            <a:headEnd/>
            <a:tailEnd/>
          </a:ln>
          <a:effectLst/>
        </p:spPr>
        <p:txBody>
          <a:bodyPr lIns="90488" tIns="44450" rIns="90488" bIns="44450"/>
          <a:lstStyle/>
          <a:p>
            <a:pPr algn="ctr"/>
            <a:r>
              <a:rPr lang="en-US" sz="3600" b="1" u="sng">
                <a:solidFill>
                  <a:schemeClr val="tx2"/>
                </a:solidFill>
              </a:rPr>
              <a:t>RESPONSIBILITIES</a:t>
            </a:r>
          </a:p>
        </p:txBody>
      </p:sp>
      <p:sp>
        <p:nvSpPr>
          <p:cNvPr id="20483" name="Rectangle 3"/>
          <p:cNvSpPr>
            <a:spLocks noChangeArrowheads="1"/>
          </p:cNvSpPr>
          <p:nvPr/>
        </p:nvSpPr>
        <p:spPr bwMode="auto">
          <a:xfrm>
            <a:off x="458788" y="1220788"/>
            <a:ext cx="8150225" cy="5018087"/>
          </a:xfrm>
          <a:prstGeom prst="rect">
            <a:avLst/>
          </a:prstGeom>
          <a:noFill/>
          <a:ln w="12700">
            <a:noFill/>
            <a:miter lim="800000"/>
            <a:headEnd/>
            <a:tailEnd/>
          </a:ln>
          <a:effectLst/>
        </p:spPr>
        <p:txBody>
          <a:bodyPr lIns="90488" tIns="44450" rIns="90488" bIns="44450">
            <a:spAutoFit/>
          </a:bodyPr>
          <a:lstStyle/>
          <a:p>
            <a:pPr>
              <a:spcBef>
                <a:spcPct val="50000"/>
              </a:spcBef>
            </a:pPr>
            <a:r>
              <a:rPr lang="en-US" b="1"/>
              <a:t>  SENIOR OCCUPANT:</a:t>
            </a:r>
          </a:p>
          <a:p>
            <a:pPr>
              <a:spcBef>
                <a:spcPct val="50000"/>
              </a:spcBef>
              <a:buFontTx/>
              <a:buChar char="•"/>
            </a:pPr>
            <a:r>
              <a:rPr lang="en-US" b="1"/>
              <a:t>  Have knowledge of all restrictions required by Ground Precautionary Messages, Safety of Use Messages, Safety Alert Messages, etc., for vehicles in the convoy.</a:t>
            </a:r>
          </a:p>
          <a:p>
            <a:pPr>
              <a:spcBef>
                <a:spcPct val="50000"/>
              </a:spcBef>
              <a:buFontTx/>
              <a:buChar char="•"/>
            </a:pPr>
            <a:r>
              <a:rPr lang="en-US" b="1"/>
              <a:t>  Ensure seat belts are used at all times. </a:t>
            </a:r>
          </a:p>
          <a:p>
            <a:pPr>
              <a:spcBef>
                <a:spcPct val="50000"/>
              </a:spcBef>
              <a:buFontTx/>
              <a:buChar char="•"/>
            </a:pPr>
            <a:r>
              <a:rPr lang="en-US" b="1"/>
              <a:t>  Ensure rest stops are used and maximum driving times are IAW UR 385-55.  If driver is tired take action to replace him or her.</a:t>
            </a:r>
          </a:p>
          <a:p>
            <a:pPr>
              <a:spcBef>
                <a:spcPct val="50000"/>
              </a:spcBef>
              <a:buFontTx/>
              <a:buChar char="•"/>
            </a:pPr>
            <a:r>
              <a:rPr lang="en-US" b="1"/>
              <a:t>  Ensure driver operates vehicle at the authorized convoy speed, catch-up speed, and following distance.</a:t>
            </a:r>
          </a:p>
          <a:p>
            <a:pPr>
              <a:spcBef>
                <a:spcPct val="50000"/>
              </a:spcBef>
              <a:buFontTx/>
              <a:buChar char="•"/>
            </a:pPr>
            <a:r>
              <a:rPr lang="en-US" b="1"/>
              <a:t>  Ensure driver does not violate traffic laws.</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2350</Words>
  <Application>Microsoft Office PowerPoint</Application>
  <PresentationFormat>On-screen Show (4:3)</PresentationFormat>
  <Paragraphs>184</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Slide 1</vt:lpstr>
      <vt:lpstr>Slide 2</vt:lpstr>
      <vt:lpstr>Slide 3</vt:lpstr>
      <vt:lpstr>STANDARDS</vt:lpstr>
      <vt:lpstr>RESPONSIBILITIES</vt:lpstr>
      <vt:lpstr>RESPONSIBILITIES</vt:lpstr>
      <vt:lpstr>RESPONSIBILITIES</vt:lpstr>
      <vt:lpstr>Slide 8</vt:lpstr>
      <vt:lpstr>Slide 9</vt:lpstr>
      <vt:lpstr>CONVOY STANDARDS</vt:lpstr>
      <vt:lpstr>CONVOY STANDARDS</vt:lpstr>
      <vt:lpstr>Slide 12</vt:lpstr>
      <vt:lpstr>CONVOY STANDARDS</vt:lpstr>
      <vt:lpstr>CONVOY STANDARDS</vt:lpstr>
      <vt:lpstr>PREOPERATION REQUIREMENTS</vt:lpstr>
      <vt:lpstr>PREOPERATIONAL CHECKS</vt:lpstr>
      <vt:lpstr>PREOPERATIONAL CHECKS (Cont’d)</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2014-12-05T17:48:38Z</dcterms:created>
  <dcterms:modified xsi:type="dcterms:W3CDTF">2014-12-05T17:50:11Z</dcterms:modified>
</cp:coreProperties>
</file>